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mp4" ContentType="video/mp4"/>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3"/>
    <p:sldMasterId id="2147483664" r:id="rId4"/>
    <p:sldMasterId id="2147483673" r:id="rId5"/>
    <p:sldMasterId id="2147483685" r:id="rId6"/>
  </p:sldMasterIdLst>
  <p:notesMasterIdLst>
    <p:notesMasterId r:id="rId50"/>
  </p:notesMasterIdLst>
  <p:handoutMasterIdLst>
    <p:handoutMasterId r:id="rId51"/>
  </p:handoutMasterIdLst>
  <p:sldIdLst>
    <p:sldId id="583" r:id="rId7"/>
    <p:sldId id="588" r:id="rId8"/>
    <p:sldId id="670" r:id="rId9"/>
    <p:sldId id="662" r:id="rId10"/>
    <p:sldId id="646" r:id="rId11"/>
    <p:sldId id="645" r:id="rId12"/>
    <p:sldId id="663" r:id="rId13"/>
    <p:sldId id="664" r:id="rId14"/>
    <p:sldId id="661" r:id="rId15"/>
    <p:sldId id="653" r:id="rId16"/>
    <p:sldId id="671" r:id="rId17"/>
    <p:sldId id="665" r:id="rId18"/>
    <p:sldId id="657" r:id="rId19"/>
    <p:sldId id="672" r:id="rId20"/>
    <p:sldId id="699" r:id="rId21"/>
    <p:sldId id="698" r:id="rId22"/>
    <p:sldId id="696" r:id="rId23"/>
    <p:sldId id="697" r:id="rId24"/>
    <p:sldId id="693" r:id="rId25"/>
    <p:sldId id="694" r:id="rId26"/>
    <p:sldId id="655" r:id="rId27"/>
    <p:sldId id="658" r:id="rId28"/>
    <p:sldId id="674" r:id="rId29"/>
    <p:sldId id="656" r:id="rId30"/>
    <p:sldId id="692" r:id="rId31"/>
    <p:sldId id="691" r:id="rId32"/>
    <p:sldId id="701" r:id="rId33"/>
    <p:sldId id="673" r:id="rId34"/>
    <p:sldId id="675" r:id="rId35"/>
    <p:sldId id="676" r:id="rId36"/>
    <p:sldId id="647" r:id="rId37"/>
    <p:sldId id="690" r:id="rId38"/>
    <p:sldId id="687" r:id="rId39"/>
    <p:sldId id="688" r:id="rId40"/>
    <p:sldId id="689" r:id="rId41"/>
    <p:sldId id="652" r:id="rId42"/>
    <p:sldId id="680" r:id="rId43"/>
    <p:sldId id="681" r:id="rId44"/>
    <p:sldId id="682" r:id="rId45"/>
    <p:sldId id="686" r:id="rId46"/>
    <p:sldId id="668" r:id="rId47"/>
    <p:sldId id="700" r:id="rId48"/>
    <p:sldId id="659" r:id="rId49"/>
  </p:sldIdLst>
  <p:sldSz cx="9144000" cy="6858000" type="letter"/>
  <p:notesSz cx="7010400"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288">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00CC"/>
    <a:srgbClr val="9900FF"/>
    <a:srgbClr val="C0C0C0"/>
    <a:srgbClr val="CCFFFF"/>
    <a:srgbClr val="CCECFF"/>
    <a:srgbClr val="FFECD2"/>
    <a:srgbClr val="FFE6A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71046" autoAdjust="0"/>
  </p:normalViewPr>
  <p:slideViewPr>
    <p:cSldViewPr snapToGrid="0">
      <p:cViewPr varScale="1">
        <p:scale>
          <a:sx n="69" d="100"/>
          <a:sy n="69" d="100"/>
        </p:scale>
        <p:origin x="2500" y="40"/>
      </p:cViewPr>
      <p:guideLst>
        <p:guide orient="horz" pos="1680"/>
        <p:guide pos="288"/>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4" d="100"/>
          <a:sy n="64" d="100"/>
        </p:scale>
        <p:origin x="-2022" y="-108"/>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3.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ustomXml" Target="../customXml/item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22.xml"/><Relationship Id="rId13" Type="http://schemas.openxmlformats.org/officeDocument/2006/relationships/slide" Target="slides/slide31.xml"/><Relationship Id="rId3" Type="http://schemas.openxmlformats.org/officeDocument/2006/relationships/slide" Target="slides/slide9.xml"/><Relationship Id="rId7" Type="http://schemas.openxmlformats.org/officeDocument/2006/relationships/slide" Target="slides/slide21.xml"/><Relationship Id="rId12" Type="http://schemas.openxmlformats.org/officeDocument/2006/relationships/slide" Target="slides/slide27.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20.xml"/><Relationship Id="rId11" Type="http://schemas.openxmlformats.org/officeDocument/2006/relationships/slide" Target="slides/slide26.xml"/><Relationship Id="rId5" Type="http://schemas.openxmlformats.org/officeDocument/2006/relationships/slide" Target="slides/slide13.xml"/><Relationship Id="rId15" Type="http://schemas.openxmlformats.org/officeDocument/2006/relationships/slide" Target="slides/slide42.xml"/><Relationship Id="rId10" Type="http://schemas.openxmlformats.org/officeDocument/2006/relationships/slide" Target="slides/slide25.xml"/><Relationship Id="rId4" Type="http://schemas.openxmlformats.org/officeDocument/2006/relationships/slide" Target="slides/slide10.xml"/><Relationship Id="rId9" Type="http://schemas.openxmlformats.org/officeDocument/2006/relationships/slide" Target="slides/slide24.xml"/><Relationship Id="rId14"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60779C11-7864-43EC-AF67-7E4547BBF9F4}"/>
    <pc:docChg chg="custSel modSld">
      <pc:chgData name="Froduald Kabanza" userId="edf393d0-642b-4b9e-8c75-f62133241689" providerId="ADAL" clId="{60779C11-7864-43EC-AF67-7E4547BBF9F4}" dt="2023-03-08T22:45:28.511" v="59" actId="20577"/>
      <pc:docMkLst>
        <pc:docMk/>
      </pc:docMkLst>
      <pc:sldChg chg="modSp mod">
        <pc:chgData name="Froduald Kabanza" userId="edf393d0-642b-4b9e-8c75-f62133241689" providerId="ADAL" clId="{60779C11-7864-43EC-AF67-7E4547BBF9F4}" dt="2023-03-08T22:45:28.511" v="59" actId="20577"/>
        <pc:sldMkLst>
          <pc:docMk/>
          <pc:sldMk cId="0" sldId="583"/>
        </pc:sldMkLst>
        <pc:spChg chg="mod">
          <ac:chgData name="Froduald Kabanza" userId="edf393d0-642b-4b9e-8c75-f62133241689" providerId="ADAL" clId="{60779C11-7864-43EC-AF67-7E4547BBF9F4}" dt="2023-03-08T22:45:28.511" v="59" actId="20577"/>
          <ac:spMkLst>
            <pc:docMk/>
            <pc:sldMk cId="0" sldId="583"/>
            <ac:spMk id="2050" creationId="{00000000-0000-0000-0000-000000000000}"/>
          </ac:spMkLst>
        </pc:spChg>
        <pc:spChg chg="mod">
          <ac:chgData name="Froduald Kabanza" userId="edf393d0-642b-4b9e-8c75-f62133241689" providerId="ADAL" clId="{60779C11-7864-43EC-AF67-7E4547BBF9F4}" dt="2023-03-08T22:44:58.677" v="22" actId="20577"/>
          <ac:spMkLst>
            <pc:docMk/>
            <pc:sldMk cId="0" sldId="583"/>
            <ac:spMk id="205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5880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34113" y="4387442"/>
            <a:ext cx="5142177" cy="4156845"/>
          </a:xfrm>
          <a:prstGeom prst="rect">
            <a:avLst/>
          </a:prstGeom>
          <a:noFill/>
          <a:ln w="12700">
            <a:noFill/>
            <a:miter lim="800000"/>
            <a:headEnd/>
            <a:tailEnd/>
          </a:ln>
          <a:effectLst/>
        </p:spPr>
        <p:txBody>
          <a:bodyPr vert="horz" wrap="square" lIns="90476" tIns="44445" rIns="90476" bIns="4444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1" name="Rectangle 3"/>
          <p:cNvSpPr>
            <a:spLocks noGrp="1" noRot="1" noChangeAspect="1" noChangeArrowheads="1" noTextEdit="1"/>
          </p:cNvSpPr>
          <p:nvPr>
            <p:ph type="sldImg" idx="2"/>
          </p:nvPr>
        </p:nvSpPr>
        <p:spPr bwMode="auto">
          <a:xfrm>
            <a:off x="1196975" y="692150"/>
            <a:ext cx="4618038" cy="34639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35724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94A3DF5B-C222-4470-A379-72DF862752E9}" type="slidenum">
              <a:rPr lang="fr-CA" altLang="en-US"/>
              <a:pPr eaLnBrk="1" hangingPunct="1"/>
              <a:t>13</a:t>
            </a:fld>
            <a:endParaRPr lang="fr-CA"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On another subject, Deep Learning has made many amazing inroads in many domains involving classification tasks, particularly the ones involving computer vision. Researchers begin to apply it – with success – to the understanding of human </a:t>
            </a:r>
            <a:r>
              <a:rPr lang="en-US" dirty="0" err="1"/>
              <a:t>behaviours</a:t>
            </a:r>
            <a:r>
              <a:rPr lang="en-US" dirty="0"/>
              <a:t>, such as action recognition.</a:t>
            </a:r>
          </a:p>
          <a:p>
            <a:endParaRPr lang="en-US" dirty="0"/>
          </a:p>
          <a:p>
            <a:r>
              <a:rPr lang="en-US" dirty="0"/>
              <a:t>In the work from Zhao et al. in 2017 shown in the video on the left, a deep neural network can recognize between different multiple actions such as brushing teeth, hair, dropping or picking something, etc. directly from </a:t>
            </a:r>
            <a:r>
              <a:rPr lang="en-US" dirty="0" err="1"/>
              <a:t>videofeed</a:t>
            </a:r>
            <a:r>
              <a:rPr lang="en-US" dirty="0"/>
              <a:t>.</a:t>
            </a:r>
          </a:p>
          <a:p>
            <a:endParaRPr lang="en-US" dirty="0"/>
          </a:p>
          <a:p>
            <a:r>
              <a:rPr lang="en-US" dirty="0"/>
              <a:t>However, as we well know, plan recognition is much more than action recognition. Plan recognition addresses plans, which are </a:t>
            </a:r>
            <a:r>
              <a:rPr lang="en-US" i="1" dirty="0"/>
              <a:t>sequences</a:t>
            </a:r>
            <a:r>
              <a:rPr lang="en-US" dirty="0"/>
              <a:t> of actions otherwise described as goal-directed </a:t>
            </a:r>
            <a:r>
              <a:rPr lang="en-US" dirty="0" err="1"/>
              <a:t>behaviours</a:t>
            </a:r>
            <a:r>
              <a:rPr lang="en-US" dirty="0"/>
              <a:t>.</a:t>
            </a:r>
          </a:p>
          <a:p>
            <a:endParaRPr lang="en-US" dirty="0"/>
          </a:p>
          <a:p>
            <a:r>
              <a:rPr lang="en-US" dirty="0"/>
              <a:t>There is a small history of the use of deep learning in plan recognition, but they either do not use an end-to-end Deep learning pipeline or still use </a:t>
            </a:r>
            <a:r>
              <a:rPr lang="en-US" dirty="0" err="1"/>
              <a:t>hancrafted</a:t>
            </a:r>
            <a:r>
              <a:rPr lang="en-US" dirty="0"/>
              <a:t> models or features, or both. </a:t>
            </a:r>
          </a:p>
          <a:p>
            <a:endParaRPr lang="en-US" dirty="0"/>
          </a:p>
          <a:p>
            <a:r>
              <a:rPr lang="en-US" dirty="0"/>
              <a:t>For example, Granada et al in 2017 use a deep neural network to recognize actions in a kitchen, but uses SBR to infer the goal, which requires as input an HTN plan library that was, of course, handcrafted.</a:t>
            </a:r>
          </a:p>
          <a:p>
            <a:endParaRPr lang="en-US" dirty="0"/>
          </a:p>
          <a:p>
            <a:r>
              <a:rPr lang="en-US" dirty="0"/>
              <a:t>Bisson et al in 2015 use a recursive neural network, but train it to infer goals using plans in an already provided HTN plan library. Furthermore, they used synthetic data.</a:t>
            </a:r>
          </a:p>
          <a:p>
            <a:endParaRPr lang="en-US" dirty="0"/>
          </a:p>
          <a:p>
            <a:r>
              <a:rPr lang="en-US" dirty="0"/>
              <a:t>To the best of our knowledge, Min et al. are among the first to use an end-to-end deep learning pipeline for plan recognition in the Crystal Island game.</a:t>
            </a:r>
            <a:r>
              <a:rPr lang="en-US" baseline="0" dirty="0"/>
              <a:t> </a:t>
            </a:r>
            <a:r>
              <a:rPr lang="en-US" dirty="0"/>
              <a:t>But while the data was not synthetic, the set of features returned by the game engine and fed to the neural network was carefully</a:t>
            </a:r>
            <a:r>
              <a:rPr lang="en-US" baseline="0" dirty="0"/>
              <a:t> chosen (by hand)</a:t>
            </a:r>
            <a:r>
              <a:rPr lang="en-US" dirty="0"/>
              <a:t>.</a:t>
            </a:r>
          </a:p>
          <a:p>
            <a:endParaRPr lang="en-US" dirty="0"/>
          </a:p>
          <a:p>
            <a:r>
              <a:rPr lang="en-US" dirty="0"/>
              <a:t>In this research, we seek to investigate if it is possible to overcome the need of a handcrafted model by using </a:t>
            </a:r>
            <a:r>
              <a:rPr lang="en-US" dirty="0" err="1"/>
              <a:t>using</a:t>
            </a:r>
            <a:r>
              <a:rPr lang="en-US" dirty="0"/>
              <a:t> deep learning to perform plan recognition end-to-end, using observations directly and uniquely.</a:t>
            </a:r>
          </a:p>
          <a:p>
            <a:endParaRPr lang="en-US" dirty="0"/>
          </a:p>
          <a:p>
            <a:r>
              <a:rPr lang="en-US" dirty="0"/>
              <a:t>[https://www.youtube.com/watch?v=G0PXKCEgIoA]</a:t>
            </a:r>
            <a:endParaRPr lang="fr-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16</a:t>
            </a:fld>
            <a:endParaRPr lang="en-CA" sz="1100" dirty="0">
              <a:solidFill>
                <a:prstClr val="black"/>
              </a:solidFill>
              <a:latin typeface="Calibri"/>
            </a:endParaRPr>
          </a:p>
        </p:txBody>
      </p:sp>
    </p:spTree>
    <p:extLst>
      <p:ext uri="{BB962C8B-B14F-4D97-AF65-F5344CB8AC3E}">
        <p14:creationId xmlns:p14="http://schemas.microsoft.com/office/powerpoint/2010/main" val="6242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dirty="0">
                <a:latin typeface="+mn-lt"/>
                <a:cs typeface="Arial" charset="0"/>
              </a:rPr>
              <a:t>In this order of idea, we simply define a plan recognition problem to be a tuple (big) &lt;G; </a:t>
            </a:r>
            <a:r>
              <a:rPr lang="en-US" sz="1100" dirty="0" err="1">
                <a:latin typeface="+mn-lt"/>
                <a:cs typeface="Arial" charset="0"/>
              </a:rPr>
              <a:t>o_pi</a:t>
            </a:r>
            <a:r>
              <a:rPr lang="en-US" sz="1100" dirty="0">
                <a:latin typeface="+mn-lt"/>
                <a:cs typeface="Arial" charset="0"/>
              </a:rPr>
              <a:t>&gt; where (big) G is the set of possible goals of an actor and </a:t>
            </a:r>
            <a:r>
              <a:rPr lang="en-US" sz="1100" dirty="0" err="1">
                <a:latin typeface="+mn-lt"/>
                <a:cs typeface="Arial" charset="0"/>
              </a:rPr>
              <a:t>o_pi</a:t>
            </a:r>
            <a:r>
              <a:rPr lang="en-US" sz="1100" dirty="0">
                <a:latin typeface="+mn-lt"/>
                <a:cs typeface="Arial" charset="0"/>
              </a:rPr>
              <a:t> is a sequence of observations of the effects of the agent’s actions.</a:t>
            </a:r>
          </a:p>
          <a:p>
            <a:endParaRPr lang="en-US" sz="1100" dirty="0">
              <a:latin typeface="+mn-lt"/>
              <a:cs typeface="Arial" charset="0"/>
            </a:endParaRPr>
          </a:p>
          <a:p>
            <a:r>
              <a:rPr lang="en-US" sz="1100" dirty="0">
                <a:latin typeface="+mn-lt"/>
                <a:cs typeface="Arial" charset="0"/>
              </a:rPr>
              <a:t>A solution to a plan recognition problem is a posterior probability distribution across G, P(</a:t>
            </a:r>
            <a:r>
              <a:rPr lang="en-US" sz="1100" dirty="0" err="1">
                <a:latin typeface="+mn-lt"/>
                <a:cs typeface="Arial" charset="0"/>
              </a:rPr>
              <a:t>G|o_pi</a:t>
            </a:r>
            <a:r>
              <a:rPr lang="en-US" sz="1100" dirty="0">
                <a:latin typeface="+mn-lt"/>
                <a:cs typeface="Arial" charset="0"/>
              </a:rPr>
              <a:t>) (given </a:t>
            </a:r>
            <a:r>
              <a:rPr lang="en-US" sz="1100" dirty="0" err="1">
                <a:latin typeface="+mn-lt"/>
                <a:cs typeface="Arial" charset="0"/>
              </a:rPr>
              <a:t>o_pi</a:t>
            </a:r>
            <a:r>
              <a:rPr lang="en-US" sz="1100" dirty="0">
                <a:latin typeface="+mn-lt"/>
                <a:cs typeface="Arial" charset="0"/>
              </a:rPr>
              <a:t>). The optimal solution is the one where (p small g) P(</a:t>
            </a:r>
            <a:r>
              <a:rPr lang="en-US" sz="1100" dirty="0" err="1">
                <a:latin typeface="+mn-lt"/>
                <a:cs typeface="Arial" charset="0"/>
              </a:rPr>
              <a:t>g|o_pi</a:t>
            </a:r>
            <a:r>
              <a:rPr lang="en-US" sz="1100" dirty="0">
                <a:latin typeface="+mn-lt"/>
                <a:cs typeface="Arial" charset="0"/>
              </a:rPr>
              <a:t>) (given </a:t>
            </a:r>
            <a:r>
              <a:rPr lang="en-US" sz="1100" dirty="0" err="1">
                <a:latin typeface="+mn-lt"/>
                <a:cs typeface="Arial" charset="0"/>
              </a:rPr>
              <a:t>o_pi</a:t>
            </a:r>
            <a:r>
              <a:rPr lang="en-US" sz="1100" dirty="0">
                <a:latin typeface="+mn-lt"/>
                <a:cs typeface="Arial" charset="0"/>
              </a:rPr>
              <a:t>) is maximal for the true goal (small) g element of (big) G of the observed agent.</a:t>
            </a:r>
            <a:endParaRPr lang="fr-CA" dirty="0"/>
          </a:p>
          <a:p>
            <a:endParaRPr lang="fr-CA" dirty="0"/>
          </a:p>
          <a:p>
            <a:r>
              <a:rPr lang="en-US" sz="1100" dirty="0">
                <a:latin typeface="+mn-lt"/>
                <a:cs typeface="Arial" charset="0"/>
              </a:rPr>
              <a:t>Thus, a plan recognition problem is simply a classification problem</a:t>
            </a:r>
            <a:r>
              <a:rPr lang="fr-CA" sz="1100" dirty="0">
                <a:latin typeface="+mn-lt"/>
                <a:cs typeface="Arial" charset="0"/>
              </a:rPr>
              <a:t>, but not vice-versa.</a:t>
            </a:r>
          </a:p>
          <a:p>
            <a:endParaRPr lang="fr-CA" sz="1100" dirty="0">
              <a:latin typeface="+mn-lt"/>
              <a:cs typeface="Arial" charset="0"/>
            </a:endParaRPr>
          </a:p>
          <a:p>
            <a:r>
              <a:rPr lang="fr-CA" sz="1100" dirty="0" err="1">
                <a:latin typeface="+mn-lt"/>
                <a:cs typeface="Arial" charset="0"/>
              </a:rPr>
              <a:t>Therefore</a:t>
            </a:r>
            <a:r>
              <a:rPr lang="fr-CA" sz="1100" dirty="0">
                <a:latin typeface="+mn-lt"/>
                <a:cs typeface="Arial" charset="0"/>
              </a:rPr>
              <a:t>, </a:t>
            </a:r>
            <a:r>
              <a:rPr lang="fr-CA" sz="1100" dirty="0" err="1">
                <a:latin typeface="+mn-lt"/>
                <a:cs typeface="Arial" charset="0"/>
              </a:rPr>
              <a:t>given</a:t>
            </a:r>
            <a:r>
              <a:rPr lang="fr-CA" sz="1100" dirty="0">
                <a:latin typeface="+mn-lt"/>
                <a:cs typeface="Arial" charset="0"/>
              </a:rPr>
              <a:t> a </a:t>
            </a:r>
            <a:r>
              <a:rPr lang="fr-CA" sz="1100" dirty="0" err="1">
                <a:latin typeface="+mn-lt"/>
                <a:cs typeface="Arial" charset="0"/>
              </a:rPr>
              <a:t>dataset</a:t>
            </a:r>
            <a:r>
              <a:rPr lang="fr-CA" sz="1100" dirty="0">
                <a:latin typeface="+mn-lt"/>
                <a:cs typeface="Arial" charset="0"/>
              </a:rPr>
              <a:t> of </a:t>
            </a:r>
            <a:r>
              <a:rPr lang="fr-CA" sz="1100" dirty="0" err="1">
                <a:latin typeface="+mn-lt"/>
                <a:cs typeface="Arial" charset="0"/>
              </a:rPr>
              <a:t>paired</a:t>
            </a:r>
            <a:r>
              <a:rPr lang="fr-CA" sz="1100" dirty="0">
                <a:latin typeface="+mn-lt"/>
                <a:cs typeface="Arial" charset="0"/>
              </a:rPr>
              <a:t> </a:t>
            </a:r>
            <a:r>
              <a:rPr lang="fr-CA" sz="1100" dirty="0" err="1">
                <a:latin typeface="+mn-lt"/>
                <a:cs typeface="Arial" charset="0"/>
              </a:rPr>
              <a:t>examples</a:t>
            </a:r>
            <a:r>
              <a:rPr lang="fr-CA" sz="1100" dirty="0">
                <a:latin typeface="+mn-lt"/>
                <a:cs typeface="Arial" charset="0"/>
              </a:rPr>
              <a:t> (</a:t>
            </a:r>
            <a:r>
              <a:rPr lang="fr-CA" sz="1100" dirty="0" err="1">
                <a:latin typeface="+mn-lt"/>
                <a:cs typeface="Arial" charset="0"/>
              </a:rPr>
              <a:t>o_pi</a:t>
            </a:r>
            <a:r>
              <a:rPr lang="fr-CA" sz="1100" dirty="0">
                <a:latin typeface="+mn-lt"/>
                <a:cs typeface="Arial" charset="0"/>
              </a:rPr>
              <a:t>, (</a:t>
            </a:r>
            <a:r>
              <a:rPr lang="fr-CA" sz="1100" dirty="0" err="1">
                <a:latin typeface="+mn-lt"/>
                <a:cs typeface="Arial" charset="0"/>
              </a:rPr>
              <a:t>little</a:t>
            </a:r>
            <a:r>
              <a:rPr lang="fr-CA" sz="1100" dirty="0">
                <a:latin typeface="+mn-lt"/>
                <a:cs typeface="Arial" charset="0"/>
              </a:rPr>
              <a:t>) g), </a:t>
            </a:r>
            <a:r>
              <a:rPr lang="fr-CA" sz="1100" dirty="0" err="1">
                <a:latin typeface="+mn-lt"/>
                <a:cs typeface="Arial" charset="0"/>
              </a:rPr>
              <a:t>we</a:t>
            </a:r>
            <a:r>
              <a:rPr lang="fr-CA" sz="1100" dirty="0">
                <a:latin typeface="+mn-lt"/>
                <a:cs typeface="Arial" charset="0"/>
              </a:rPr>
              <a:t> </a:t>
            </a:r>
            <a:r>
              <a:rPr lang="fr-CA" sz="1100" dirty="0" err="1">
                <a:latin typeface="+mn-lt"/>
                <a:cs typeface="Arial" charset="0"/>
              </a:rPr>
              <a:t>need</a:t>
            </a:r>
            <a:r>
              <a:rPr lang="fr-CA" sz="1100" dirty="0">
                <a:latin typeface="+mn-lt"/>
                <a:cs typeface="Arial" charset="0"/>
              </a:rPr>
              <a:t> </a:t>
            </a:r>
            <a:r>
              <a:rPr lang="fr-CA" sz="1100" dirty="0" err="1">
                <a:latin typeface="+mn-lt"/>
                <a:cs typeface="Arial" charset="0"/>
              </a:rPr>
              <a:t>only</a:t>
            </a:r>
            <a:r>
              <a:rPr lang="fr-CA" sz="1100" dirty="0">
                <a:latin typeface="+mn-lt"/>
                <a:cs typeface="Arial" charset="0"/>
              </a:rPr>
              <a:t> to </a:t>
            </a:r>
            <a:r>
              <a:rPr lang="fr-CA" sz="1100" dirty="0" err="1">
                <a:latin typeface="+mn-lt"/>
                <a:cs typeface="Arial" charset="0"/>
              </a:rPr>
              <a:t>feed</a:t>
            </a:r>
            <a:r>
              <a:rPr lang="fr-CA" sz="1100" dirty="0">
                <a:latin typeface="+mn-lt"/>
                <a:cs typeface="Arial" charset="0"/>
              </a:rPr>
              <a:t> as input the </a:t>
            </a:r>
            <a:r>
              <a:rPr lang="fr-CA" sz="1100" dirty="0" err="1">
                <a:latin typeface="+mn-lt"/>
                <a:cs typeface="Arial" charset="0"/>
              </a:rPr>
              <a:t>sequence</a:t>
            </a:r>
            <a:r>
              <a:rPr lang="fr-CA" sz="1100" dirty="0">
                <a:latin typeface="+mn-lt"/>
                <a:cs typeface="Arial" charset="0"/>
              </a:rPr>
              <a:t> of observations to a neural network [Click] and output a </a:t>
            </a:r>
            <a:r>
              <a:rPr lang="fr-CA" sz="1100" dirty="0" err="1">
                <a:latin typeface="+mn-lt"/>
                <a:cs typeface="Arial" charset="0"/>
              </a:rPr>
              <a:t>probability</a:t>
            </a:r>
            <a:r>
              <a:rPr lang="fr-CA" sz="1100" dirty="0">
                <a:latin typeface="+mn-lt"/>
                <a:cs typeface="Arial" charset="0"/>
              </a:rPr>
              <a:t> distribution over the goals [Click], and </a:t>
            </a:r>
            <a:r>
              <a:rPr lang="fr-CA" sz="1100" dirty="0" err="1">
                <a:latin typeface="+mn-lt"/>
                <a:cs typeface="Arial" charset="0"/>
              </a:rPr>
              <a:t>then</a:t>
            </a:r>
            <a:r>
              <a:rPr lang="fr-CA" sz="1100" dirty="0">
                <a:latin typeface="+mn-lt"/>
                <a:cs typeface="Arial" charset="0"/>
              </a:rPr>
              <a:t> train </a:t>
            </a:r>
            <a:r>
              <a:rPr lang="fr-CA" sz="1100" dirty="0" err="1">
                <a:latin typeface="+mn-lt"/>
                <a:cs typeface="Arial" charset="0"/>
              </a:rPr>
              <a:t>it</a:t>
            </a:r>
            <a:r>
              <a:rPr lang="fr-CA" sz="1100" dirty="0">
                <a:latin typeface="+mn-lt"/>
                <a:cs typeface="Arial" charset="0"/>
              </a:rPr>
              <a:t> to match the </a:t>
            </a:r>
            <a:r>
              <a:rPr lang="fr-CA" sz="1100" dirty="0" err="1">
                <a:latin typeface="+mn-lt"/>
                <a:cs typeface="Arial" charset="0"/>
              </a:rPr>
              <a:t>true</a:t>
            </a:r>
            <a:r>
              <a:rPr lang="fr-CA" sz="1100" dirty="0">
                <a:latin typeface="+mn-lt"/>
                <a:cs typeface="Arial" charset="0"/>
              </a:rPr>
              <a:t> label g, </a:t>
            </a:r>
            <a:r>
              <a:rPr lang="fr-CA" sz="1100" dirty="0" err="1">
                <a:latin typeface="+mn-lt"/>
                <a:cs typeface="Arial" charset="0"/>
              </a:rPr>
              <a:t>say</a:t>
            </a:r>
            <a:r>
              <a:rPr lang="fr-CA" sz="1100" dirty="0">
                <a:latin typeface="+mn-lt"/>
                <a:cs typeface="Arial" charset="0"/>
              </a:rPr>
              <a:t> by </a:t>
            </a:r>
            <a:r>
              <a:rPr lang="fr-CA" sz="1100" dirty="0" err="1">
                <a:latin typeface="+mn-lt"/>
                <a:cs typeface="Arial" charset="0"/>
              </a:rPr>
              <a:t>backpropagation</a:t>
            </a:r>
            <a:r>
              <a:rPr lang="fr-CA" sz="1100" dirty="0">
                <a:latin typeface="+mn-lt"/>
                <a:cs typeface="Arial" charset="0"/>
              </a:rPr>
              <a:t> of the gradient of the </a:t>
            </a:r>
            <a:r>
              <a:rPr lang="fr-CA" sz="1100" dirty="0" err="1">
                <a:latin typeface="+mn-lt"/>
                <a:cs typeface="Arial" charset="0"/>
              </a:rPr>
              <a:t>loss</a:t>
            </a:r>
            <a:r>
              <a:rPr lang="fr-CA" sz="1100" dirty="0">
                <a:latin typeface="+mn-lt"/>
                <a:cs typeface="Arial" charset="0"/>
              </a:rPr>
              <a:t> </a:t>
            </a:r>
            <a:r>
              <a:rPr lang="fr-CA" sz="1100" dirty="0" err="1">
                <a:latin typeface="+mn-lt"/>
                <a:cs typeface="Arial" charset="0"/>
              </a:rPr>
              <a:t>function</a:t>
            </a:r>
            <a:r>
              <a:rPr lang="fr-CA" sz="1100" dirty="0">
                <a:latin typeface="+mn-lt"/>
                <a:cs typeface="Arial" charset="0"/>
              </a:rPr>
              <a:t>, </a:t>
            </a:r>
            <a:r>
              <a:rPr lang="fr-CA" sz="1100" dirty="0" err="1">
                <a:latin typeface="+mn-lt"/>
                <a:cs typeface="Arial" charset="0"/>
              </a:rPr>
              <a:t>which</a:t>
            </a:r>
            <a:r>
              <a:rPr lang="fr-CA" sz="1100" dirty="0">
                <a:latin typeface="+mn-lt"/>
                <a:cs typeface="Arial" charset="0"/>
              </a:rPr>
              <a:t> </a:t>
            </a:r>
            <a:r>
              <a:rPr lang="fr-CA" sz="1100" dirty="0" err="1">
                <a:latin typeface="+mn-lt"/>
                <a:cs typeface="Arial" charset="0"/>
              </a:rPr>
              <a:t>is</a:t>
            </a:r>
            <a:r>
              <a:rPr lang="fr-CA" sz="1100" dirty="0">
                <a:latin typeface="+mn-lt"/>
                <a:cs typeface="Arial" charset="0"/>
              </a:rPr>
              <a:t> the </a:t>
            </a:r>
            <a:r>
              <a:rPr lang="fr-CA" sz="1100" dirty="0" err="1">
                <a:latin typeface="+mn-lt"/>
                <a:cs typeface="Arial" charset="0"/>
              </a:rPr>
              <a:t>categorical</a:t>
            </a:r>
            <a:r>
              <a:rPr lang="fr-CA" sz="1100" dirty="0">
                <a:latin typeface="+mn-lt"/>
                <a:cs typeface="Arial" charset="0"/>
              </a:rPr>
              <a:t> cross-</a:t>
            </a:r>
            <a:r>
              <a:rPr lang="fr-CA" sz="1100" dirty="0" err="1">
                <a:latin typeface="+mn-lt"/>
                <a:cs typeface="Arial" charset="0"/>
              </a:rPr>
              <a:t>entropy</a:t>
            </a:r>
            <a:r>
              <a:rPr lang="fr-CA" sz="1100" dirty="0">
                <a:latin typeface="+mn-lt"/>
                <a:cs typeface="Arial" charset="0"/>
              </a:rPr>
              <a:t> in </a:t>
            </a:r>
            <a:r>
              <a:rPr lang="fr-CA" sz="1100" dirty="0" err="1">
                <a:latin typeface="+mn-lt"/>
                <a:cs typeface="Arial" charset="0"/>
              </a:rPr>
              <a:t>our</a:t>
            </a:r>
            <a:r>
              <a:rPr lang="fr-CA" sz="1100" dirty="0">
                <a:latin typeface="+mn-lt"/>
                <a:cs typeface="Arial" charset="0"/>
              </a:rPr>
              <a:t> case.</a:t>
            </a:r>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17</a:t>
            </a:fld>
            <a:endParaRPr lang="en-CA" dirty="0"/>
          </a:p>
        </p:txBody>
      </p:sp>
    </p:spTree>
    <p:extLst>
      <p:ext uri="{BB962C8B-B14F-4D97-AF65-F5344CB8AC3E}">
        <p14:creationId xmlns:p14="http://schemas.microsoft.com/office/powerpoint/2010/main" val="65616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Pour</a:t>
            </a:r>
            <a:r>
              <a:rPr lang="en-US" baseline="0" dirty="0"/>
              <a:t> la navigation, on a compare 4 approaches </a:t>
            </a:r>
            <a:r>
              <a:rPr lang="en-US" baseline="0" dirty="0" err="1"/>
              <a:t>différentes</a:t>
            </a:r>
            <a:r>
              <a:rPr lang="en-US" baseline="0" dirty="0"/>
              <a:t>.</a:t>
            </a:r>
            <a:endParaRPr lang="en-US" dirty="0"/>
          </a:p>
          <a:p>
            <a:endParaRPr lang="en-US" dirty="0"/>
          </a:p>
          <a:p>
            <a:r>
              <a:rPr lang="en-US" dirty="0" err="1"/>
              <a:t>D’abord</a:t>
            </a:r>
            <a:r>
              <a:rPr lang="en-US" dirty="0"/>
              <a:t>, un </a:t>
            </a:r>
            <a:r>
              <a:rPr lang="en-US" dirty="0" err="1"/>
              <a:t>réseau</a:t>
            </a:r>
            <a:r>
              <a:rPr lang="en-US" dirty="0"/>
              <a:t> de </a:t>
            </a:r>
            <a:r>
              <a:rPr lang="en-US" dirty="0" err="1"/>
              <a:t>neurones</a:t>
            </a:r>
            <a:r>
              <a:rPr lang="en-US" baseline="0" dirty="0"/>
              <a:t> fully connected pour </a:t>
            </a:r>
            <a:r>
              <a:rPr lang="en-US" baseline="0" dirty="0" err="1"/>
              <a:t>lequel</a:t>
            </a:r>
            <a:r>
              <a:rPr lang="en-US" baseline="0" dirty="0"/>
              <a:t> les observations </a:t>
            </a:r>
            <a:r>
              <a:rPr lang="en-US" baseline="0" dirty="0" err="1"/>
              <a:t>sont</a:t>
            </a:r>
            <a:r>
              <a:rPr lang="en-US" baseline="0" dirty="0"/>
              <a:t> sous </a:t>
            </a:r>
            <a:r>
              <a:rPr lang="en-US" baseline="0" dirty="0" err="1"/>
              <a:t>forme</a:t>
            </a:r>
            <a:r>
              <a:rPr lang="en-US" baseline="0" dirty="0"/>
              <a:t> de </a:t>
            </a:r>
            <a:r>
              <a:rPr lang="en-US" baseline="0" dirty="0" err="1"/>
              <a:t>coordonnées</a:t>
            </a:r>
            <a:r>
              <a:rPr lang="en-US" baseline="0" dirty="0"/>
              <a:t> (</a:t>
            </a:r>
            <a:r>
              <a:rPr lang="en-US" baseline="0" dirty="0" err="1"/>
              <a:t>x,y</a:t>
            </a:r>
            <a:r>
              <a:rPr lang="en-US" baseline="0" dirty="0"/>
              <a:t>) </a:t>
            </a:r>
            <a:r>
              <a:rPr lang="en-US" baseline="0" dirty="0" err="1"/>
              <a:t>représentant</a:t>
            </a:r>
            <a:r>
              <a:rPr lang="en-US" baseline="0" dirty="0"/>
              <a:t> les positions le long du </a:t>
            </a:r>
            <a:r>
              <a:rPr lang="en-US" baseline="0" dirty="0" err="1"/>
              <a:t>chemin</a:t>
            </a:r>
            <a:r>
              <a:rPr lang="en-US" baseline="0" dirty="0"/>
              <a:t> </a:t>
            </a:r>
            <a:r>
              <a:rPr lang="en-US" baseline="0" dirty="0" err="1"/>
              <a:t>parcouru</a:t>
            </a:r>
            <a:r>
              <a:rPr lang="en-US" baseline="0" dirty="0"/>
              <a:t> par </a:t>
            </a:r>
            <a:r>
              <a:rPr lang="en-US" baseline="0" dirty="0" err="1"/>
              <a:t>l’agent</a:t>
            </a:r>
            <a:r>
              <a:rPr lang="en-US" baseline="0" dirty="0"/>
              <a:t> </a:t>
            </a:r>
            <a:r>
              <a:rPr lang="en-US" baseline="0" dirty="0" err="1"/>
              <a:t>observé</a:t>
            </a:r>
            <a:r>
              <a:rPr lang="en-US" baseline="0" dirty="0"/>
              <a:t>.</a:t>
            </a:r>
            <a:endParaRPr lang="en-US" dirty="0"/>
          </a:p>
          <a:p>
            <a:endParaRPr lang="en-US" dirty="0"/>
          </a:p>
          <a:p>
            <a:r>
              <a:rPr lang="en-US" dirty="0"/>
              <a:t>Un</a:t>
            </a:r>
            <a:r>
              <a:rPr lang="en-US" baseline="0" dirty="0"/>
              <a:t> LSTM, </a:t>
            </a:r>
            <a:r>
              <a:rPr lang="en-US" baseline="0" dirty="0" err="1"/>
              <a:t>ou</a:t>
            </a:r>
            <a:r>
              <a:rPr lang="en-US" baseline="0" dirty="0"/>
              <a:t> </a:t>
            </a:r>
            <a:r>
              <a:rPr lang="en-US" baseline="0" dirty="0" err="1"/>
              <a:t>chaque</a:t>
            </a:r>
            <a:r>
              <a:rPr lang="en-US" baseline="0" dirty="0"/>
              <a:t> observation de la sequence </a:t>
            </a:r>
            <a:r>
              <a:rPr lang="en-US" baseline="0" dirty="0" err="1"/>
              <a:t>sont</a:t>
            </a:r>
            <a:r>
              <a:rPr lang="en-US" baseline="0" dirty="0"/>
              <a:t> </a:t>
            </a:r>
            <a:r>
              <a:rPr lang="en-US" baseline="0" dirty="0" err="1"/>
              <a:t>processés</a:t>
            </a:r>
            <a:r>
              <a:rPr lang="en-US" baseline="0" dirty="0"/>
              <a:t> par </a:t>
            </a:r>
            <a:r>
              <a:rPr lang="en-US" baseline="0" dirty="0" err="1"/>
              <a:t>une</a:t>
            </a:r>
            <a:r>
              <a:rPr lang="en-US" baseline="0" dirty="0"/>
              <a:t> </a:t>
            </a:r>
            <a:r>
              <a:rPr lang="en-US" baseline="0" dirty="0" err="1"/>
              <a:t>même</a:t>
            </a:r>
            <a:r>
              <a:rPr lang="en-US" baseline="0" dirty="0"/>
              <a:t> ‘cellule’ avec les </a:t>
            </a:r>
            <a:r>
              <a:rPr lang="en-US" baseline="0" dirty="0" err="1"/>
              <a:t>mêmes</a:t>
            </a:r>
            <a:r>
              <a:rPr lang="en-US" baseline="0" dirty="0"/>
              <a:t> </a:t>
            </a:r>
            <a:r>
              <a:rPr lang="en-US" baseline="0" dirty="0" err="1"/>
              <a:t>paramètres</a:t>
            </a:r>
            <a:r>
              <a:rPr lang="en-US" baseline="0" dirty="0"/>
              <a:t>, </a:t>
            </a:r>
            <a:r>
              <a:rPr lang="en-US" baseline="0" dirty="0" err="1"/>
              <a:t>ce</a:t>
            </a:r>
            <a:r>
              <a:rPr lang="en-US" baseline="0" dirty="0"/>
              <a:t> qui a </a:t>
            </a:r>
            <a:r>
              <a:rPr lang="en-US" baseline="0" dirty="0" err="1"/>
              <a:t>démontré</a:t>
            </a:r>
            <a:r>
              <a:rPr lang="en-US" baseline="0" dirty="0"/>
              <a:t>, </a:t>
            </a:r>
            <a:r>
              <a:rPr lang="en-US" baseline="0" dirty="0" err="1"/>
              <a:t>dans</a:t>
            </a:r>
            <a:r>
              <a:rPr lang="en-US" baseline="0" dirty="0"/>
              <a:t> le passé, que </a:t>
            </a:r>
            <a:r>
              <a:rPr lang="en-US" baseline="0" dirty="0" err="1"/>
              <a:t>ce</a:t>
            </a:r>
            <a:r>
              <a:rPr lang="en-US" baseline="0" dirty="0"/>
              <a:t> genre de </a:t>
            </a:r>
            <a:r>
              <a:rPr lang="en-US" baseline="0" dirty="0" err="1"/>
              <a:t>réseau</a:t>
            </a:r>
            <a:r>
              <a:rPr lang="en-US" baseline="0" dirty="0"/>
              <a:t> </a:t>
            </a:r>
            <a:r>
              <a:rPr lang="en-US" baseline="0" dirty="0" err="1"/>
              <a:t>apprenait</a:t>
            </a:r>
            <a:r>
              <a:rPr lang="en-US" baseline="0" dirty="0"/>
              <a:t> </a:t>
            </a:r>
            <a:r>
              <a:rPr lang="en-US" baseline="0" dirty="0" err="1"/>
              <a:t>bien</a:t>
            </a:r>
            <a:r>
              <a:rPr lang="en-US" baseline="0" dirty="0"/>
              <a:t> à </a:t>
            </a:r>
            <a:r>
              <a:rPr lang="en-US" baseline="0" dirty="0" err="1"/>
              <a:t>partir</a:t>
            </a:r>
            <a:r>
              <a:rPr lang="en-US" baseline="0" dirty="0"/>
              <a:t> de sequences plus </a:t>
            </a:r>
            <a:r>
              <a:rPr lang="en-US" baseline="0" dirty="0" err="1"/>
              <a:t>longues</a:t>
            </a:r>
            <a:r>
              <a:rPr lang="en-US" baseline="0" dirty="0"/>
              <a:t>, et </a:t>
            </a:r>
            <a:r>
              <a:rPr lang="en-US" baseline="0" dirty="0" err="1"/>
              <a:t>ce</a:t>
            </a:r>
            <a:r>
              <a:rPr lang="en-US" baseline="0" dirty="0"/>
              <a:t> qui nous a fait </a:t>
            </a:r>
            <a:r>
              <a:rPr lang="en-US" baseline="0" dirty="0" err="1"/>
              <a:t>penser</a:t>
            </a:r>
            <a:r>
              <a:rPr lang="en-US" baseline="0" dirty="0"/>
              <a:t> </a:t>
            </a:r>
            <a:r>
              <a:rPr lang="en-US" baseline="0" dirty="0" err="1"/>
              <a:t>qu’il</a:t>
            </a:r>
            <a:r>
              <a:rPr lang="en-US" baseline="0" dirty="0"/>
              <a:t> </a:t>
            </a:r>
            <a:r>
              <a:rPr lang="en-US" baseline="0" dirty="0" err="1"/>
              <a:t>permorerait</a:t>
            </a:r>
            <a:r>
              <a:rPr lang="en-US" baseline="0" dirty="0"/>
              <a:t> </a:t>
            </a:r>
            <a:r>
              <a:rPr lang="en-US" baseline="0" dirty="0" err="1"/>
              <a:t>mieux</a:t>
            </a:r>
            <a:r>
              <a:rPr lang="en-US" baseline="0" dirty="0"/>
              <a:t> pour la reconnaissance de plan.</a:t>
            </a:r>
            <a:endParaRPr lang="en-US" dirty="0"/>
          </a:p>
          <a:p>
            <a:endParaRPr lang="en-US" dirty="0"/>
          </a:p>
          <a:p>
            <a:r>
              <a:rPr lang="en-US" dirty="0" err="1"/>
              <a:t>Puis</a:t>
            </a:r>
            <a:r>
              <a:rPr lang="en-US" baseline="0" dirty="0"/>
              <a:t> on a </a:t>
            </a:r>
            <a:r>
              <a:rPr lang="en-US" baseline="0" dirty="0" err="1"/>
              <a:t>testé</a:t>
            </a:r>
            <a:r>
              <a:rPr lang="en-US" baseline="0" dirty="0"/>
              <a:t> un </a:t>
            </a:r>
            <a:r>
              <a:rPr lang="en-US" baseline="0" dirty="0" err="1"/>
              <a:t>réseau</a:t>
            </a:r>
            <a:r>
              <a:rPr lang="en-US" baseline="0" dirty="0"/>
              <a:t> de </a:t>
            </a:r>
            <a:r>
              <a:rPr lang="en-US" baseline="0" dirty="0" err="1"/>
              <a:t>neurones</a:t>
            </a:r>
            <a:r>
              <a:rPr lang="en-US" baseline="0" dirty="0"/>
              <a:t> à convolution. On </a:t>
            </a:r>
            <a:r>
              <a:rPr lang="en-US" baseline="0" dirty="0" err="1"/>
              <a:t>lui</a:t>
            </a:r>
            <a:r>
              <a:rPr lang="en-US" baseline="0" dirty="0"/>
              <a:t> a </a:t>
            </a:r>
            <a:r>
              <a:rPr lang="en-US" baseline="0" dirty="0" err="1"/>
              <a:t>donné</a:t>
            </a:r>
            <a:r>
              <a:rPr lang="en-US" baseline="0" dirty="0"/>
              <a:t> des images 64x64 de la carte </a:t>
            </a:r>
            <a:r>
              <a:rPr lang="en-US" baseline="0" dirty="0" err="1"/>
              <a:t>où</a:t>
            </a:r>
            <a:r>
              <a:rPr lang="en-US" baseline="0" dirty="0"/>
              <a:t> le </a:t>
            </a:r>
            <a:r>
              <a:rPr lang="en-US" baseline="0" dirty="0" err="1"/>
              <a:t>chemin</a:t>
            </a:r>
            <a:r>
              <a:rPr lang="en-US" baseline="0" dirty="0"/>
              <a:t> </a:t>
            </a:r>
            <a:r>
              <a:rPr lang="en-US" baseline="0" dirty="0" err="1"/>
              <a:t>parcouru</a:t>
            </a:r>
            <a:r>
              <a:rPr lang="en-US" baseline="0" dirty="0"/>
              <a:t> par </a:t>
            </a:r>
            <a:r>
              <a:rPr lang="en-US" baseline="0" dirty="0" err="1"/>
              <a:t>l’agent</a:t>
            </a:r>
            <a:r>
              <a:rPr lang="en-US" baseline="0" dirty="0"/>
              <a:t>, la position des buts </a:t>
            </a:r>
            <a:r>
              <a:rPr lang="en-US" baseline="0" dirty="0" err="1"/>
              <a:t>possibles</a:t>
            </a:r>
            <a:r>
              <a:rPr lang="en-US" baseline="0" dirty="0"/>
              <a:t>, et les obstacles </a:t>
            </a:r>
            <a:r>
              <a:rPr lang="en-US" baseline="0" dirty="0" err="1"/>
              <a:t>étaient</a:t>
            </a:r>
            <a:r>
              <a:rPr lang="en-US" baseline="0" dirty="0"/>
              <a:t> </a:t>
            </a:r>
            <a:r>
              <a:rPr lang="en-US" baseline="0" dirty="0" err="1"/>
              <a:t>indiqués</a:t>
            </a:r>
            <a:r>
              <a:rPr lang="en-US" baseline="0" dirty="0"/>
              <a:t>.</a:t>
            </a:r>
            <a:endParaRPr lang="en-US" dirty="0"/>
          </a:p>
          <a:p>
            <a:endParaRPr lang="en-US" dirty="0"/>
          </a:p>
          <a:p>
            <a:r>
              <a:rPr lang="en-US" dirty="0"/>
              <a:t>Pour</a:t>
            </a:r>
            <a:r>
              <a:rPr lang="en-US" baseline="0" dirty="0"/>
              <a:t> les 3 premières approaches, ells </a:t>
            </a:r>
            <a:r>
              <a:rPr lang="en-US" baseline="0" dirty="0" err="1"/>
              <a:t>ont</a:t>
            </a:r>
            <a:r>
              <a:rPr lang="en-US" baseline="0" dirty="0"/>
              <a:t> </a:t>
            </a:r>
            <a:r>
              <a:rPr lang="en-US" baseline="0" dirty="0" err="1"/>
              <a:t>toutes</a:t>
            </a:r>
            <a:r>
              <a:rPr lang="en-US" baseline="0" dirty="0"/>
              <a:t> </a:t>
            </a:r>
            <a:r>
              <a:rPr lang="en-US" baseline="0" dirty="0" err="1"/>
              <a:t>été</a:t>
            </a:r>
            <a:r>
              <a:rPr lang="en-US" baseline="0" dirty="0"/>
              <a:t> </a:t>
            </a:r>
            <a:r>
              <a:rPr lang="en-US" baseline="0" dirty="0" err="1"/>
              <a:t>entraînées</a:t>
            </a:r>
            <a:r>
              <a:rPr lang="en-US" baseline="0" dirty="0"/>
              <a:t> sur </a:t>
            </a:r>
            <a:r>
              <a:rPr lang="en-US" baseline="0" dirty="0" err="1"/>
              <a:t>une</a:t>
            </a:r>
            <a:r>
              <a:rPr lang="en-US" baseline="0" dirty="0"/>
              <a:t> </a:t>
            </a:r>
            <a:r>
              <a:rPr lang="en-US" baseline="0" dirty="0" err="1"/>
              <a:t>même</a:t>
            </a:r>
            <a:r>
              <a:rPr lang="en-US" baseline="0" dirty="0"/>
              <a:t> map, </a:t>
            </a:r>
            <a:r>
              <a:rPr lang="en-US" baseline="0" dirty="0" err="1"/>
              <a:t>donc</a:t>
            </a:r>
            <a:r>
              <a:rPr lang="en-US" baseline="0" dirty="0"/>
              <a:t> </a:t>
            </a:r>
            <a:r>
              <a:rPr lang="en-US" baseline="0" dirty="0" err="1"/>
              <a:t>elles</a:t>
            </a:r>
            <a:r>
              <a:rPr lang="en-US" baseline="0" dirty="0"/>
              <a:t> </a:t>
            </a:r>
            <a:r>
              <a:rPr lang="en-US" baseline="0" dirty="0" err="1"/>
              <a:t>tous</a:t>
            </a:r>
            <a:r>
              <a:rPr lang="en-US" baseline="0" dirty="0"/>
              <a:t> les obstacles et les buts </a:t>
            </a:r>
            <a:r>
              <a:rPr lang="en-US" baseline="0" dirty="0" err="1"/>
              <a:t>restent</a:t>
            </a:r>
            <a:r>
              <a:rPr lang="en-US" baseline="0" dirty="0"/>
              <a:t> au </a:t>
            </a:r>
            <a:r>
              <a:rPr lang="en-US" baseline="0" dirty="0" err="1"/>
              <a:t>même</a:t>
            </a:r>
            <a:r>
              <a:rPr lang="en-US" baseline="0" dirty="0"/>
              <a:t> </a:t>
            </a:r>
            <a:r>
              <a:rPr lang="en-US" baseline="0" dirty="0" err="1"/>
              <a:t>endroit</a:t>
            </a:r>
            <a:r>
              <a:rPr lang="en-US" baseline="0" dirty="0"/>
              <a:t>. LA </a:t>
            </a:r>
            <a:r>
              <a:rPr lang="en-US" baseline="0" dirty="0" err="1"/>
              <a:t>seule</a:t>
            </a:r>
            <a:r>
              <a:rPr lang="en-US" baseline="0" dirty="0"/>
              <a:t> affaire qui change, </a:t>
            </a:r>
            <a:r>
              <a:rPr lang="en-US" baseline="0" dirty="0" err="1"/>
              <a:t>c’est</a:t>
            </a:r>
            <a:r>
              <a:rPr lang="en-US" baseline="0" dirty="0"/>
              <a:t> le </a:t>
            </a:r>
            <a:r>
              <a:rPr lang="en-US" baseline="0" dirty="0" err="1"/>
              <a:t>chemin</a:t>
            </a:r>
            <a:r>
              <a:rPr lang="en-US" baseline="0" dirty="0"/>
              <a:t> </a:t>
            </a:r>
            <a:r>
              <a:rPr lang="en-US" baseline="0" dirty="0" err="1"/>
              <a:t>parcouru</a:t>
            </a:r>
            <a:r>
              <a:rPr lang="en-US" baseline="0" dirty="0"/>
              <a:t> et le but </a:t>
            </a:r>
            <a:r>
              <a:rPr lang="en-US" baseline="0" dirty="0" err="1"/>
              <a:t>poursuivi</a:t>
            </a:r>
            <a:r>
              <a:rPr lang="en-US" baseline="0" dirty="0"/>
              <a:t> </a:t>
            </a:r>
            <a:r>
              <a:rPr lang="en-US" baseline="0" dirty="0" err="1"/>
              <a:t>dans</a:t>
            </a:r>
            <a:r>
              <a:rPr lang="en-US" baseline="0" dirty="0"/>
              <a:t> </a:t>
            </a:r>
            <a:r>
              <a:rPr lang="en-US" baseline="0" dirty="0" err="1"/>
              <a:t>chacun</a:t>
            </a:r>
            <a:r>
              <a:rPr lang="en-US" baseline="0" dirty="0"/>
              <a:t> des </a:t>
            </a:r>
            <a:r>
              <a:rPr lang="en-US" baseline="0" dirty="0" err="1"/>
              <a:t>exemples</a:t>
            </a:r>
            <a:r>
              <a:rPr lang="en-US" baseline="0" dirty="0"/>
              <a:t>.</a:t>
            </a:r>
            <a:endParaRPr lang="en-US" dirty="0"/>
          </a:p>
          <a:p>
            <a:endParaRPr lang="en-US" dirty="0"/>
          </a:p>
          <a:p>
            <a:r>
              <a:rPr lang="en-US" dirty="0" err="1"/>
              <a:t>Donc</a:t>
            </a:r>
            <a:r>
              <a:rPr lang="en-US" baseline="0" dirty="0"/>
              <a:t> pour la </a:t>
            </a:r>
            <a:r>
              <a:rPr lang="en-US" baseline="0" dirty="0" err="1"/>
              <a:t>dernière</a:t>
            </a:r>
            <a:r>
              <a:rPr lang="en-US" baseline="0" dirty="0"/>
              <a:t> </a:t>
            </a:r>
            <a:r>
              <a:rPr lang="en-US" baseline="0" dirty="0" err="1"/>
              <a:t>approche</a:t>
            </a:r>
            <a:r>
              <a:rPr lang="en-US" baseline="0" dirty="0"/>
              <a:t>, on a </a:t>
            </a:r>
            <a:r>
              <a:rPr lang="en-US" baseline="0" dirty="0" err="1"/>
              <a:t>repris</a:t>
            </a:r>
            <a:r>
              <a:rPr lang="en-US" baseline="0" dirty="0"/>
              <a:t> </a:t>
            </a:r>
            <a:r>
              <a:rPr lang="en-US" baseline="0" dirty="0" err="1"/>
              <a:t>essentillement</a:t>
            </a:r>
            <a:r>
              <a:rPr lang="en-US" baseline="0" dirty="0"/>
              <a:t> le </a:t>
            </a:r>
            <a:r>
              <a:rPr lang="en-US" baseline="0" dirty="0" err="1"/>
              <a:t>même</a:t>
            </a:r>
            <a:r>
              <a:rPr lang="en-US" baseline="0" dirty="0"/>
              <a:t> </a:t>
            </a:r>
            <a:r>
              <a:rPr lang="en-US" baseline="0" dirty="0" err="1"/>
              <a:t>réseau</a:t>
            </a:r>
            <a:r>
              <a:rPr lang="en-US" baseline="0" dirty="0"/>
              <a:t> </a:t>
            </a:r>
            <a:r>
              <a:rPr lang="en-US" baseline="0" dirty="0" err="1"/>
              <a:t>convolutionnel</a:t>
            </a:r>
            <a:r>
              <a:rPr lang="en-US" baseline="0" dirty="0"/>
              <a:t> et on </a:t>
            </a:r>
            <a:r>
              <a:rPr lang="en-US" baseline="0" dirty="0" err="1"/>
              <a:t>l’a</a:t>
            </a:r>
            <a:r>
              <a:rPr lang="en-US" baseline="0" dirty="0"/>
              <a:t> </a:t>
            </a:r>
            <a:r>
              <a:rPr lang="en-US" baseline="0" dirty="0" err="1"/>
              <a:t>entraîné</a:t>
            </a:r>
            <a:r>
              <a:rPr lang="en-US" baseline="0" dirty="0"/>
              <a:t> sur </a:t>
            </a:r>
            <a:r>
              <a:rPr lang="en-US" baseline="0" dirty="0" err="1"/>
              <a:t>plusieurs</a:t>
            </a:r>
            <a:r>
              <a:rPr lang="en-US" baseline="0" dirty="0"/>
              <a:t> </a:t>
            </a:r>
            <a:r>
              <a:rPr lang="en-US" baseline="0" dirty="0" err="1"/>
              <a:t>cartes</a:t>
            </a:r>
            <a:r>
              <a:rPr lang="en-US" baseline="0" dirty="0"/>
              <a:t> </a:t>
            </a:r>
            <a:r>
              <a:rPr lang="en-US" baseline="0" dirty="0" err="1"/>
              <a:t>différentes</a:t>
            </a:r>
            <a:r>
              <a:rPr lang="en-US" baseline="0" dirty="0"/>
              <a:t>. </a:t>
            </a:r>
            <a:r>
              <a:rPr lang="en-US" baseline="0" dirty="0" err="1"/>
              <a:t>Plutôt</a:t>
            </a:r>
            <a:r>
              <a:rPr lang="en-US" baseline="0" dirty="0"/>
              <a:t> que de </a:t>
            </a:r>
            <a:r>
              <a:rPr lang="en-US" baseline="0" dirty="0" err="1"/>
              <a:t>retourner</a:t>
            </a:r>
            <a:r>
              <a:rPr lang="en-US" baseline="0" dirty="0"/>
              <a:t> la </a:t>
            </a:r>
            <a:r>
              <a:rPr lang="en-US" baseline="0" dirty="0" err="1"/>
              <a:t>probabilité</a:t>
            </a:r>
            <a:r>
              <a:rPr lang="en-US" baseline="0" dirty="0"/>
              <a:t> pour </a:t>
            </a:r>
            <a:r>
              <a:rPr lang="en-US" baseline="0" dirty="0" err="1"/>
              <a:t>chacun</a:t>
            </a:r>
            <a:r>
              <a:rPr lang="en-US" baseline="0" dirty="0"/>
              <a:t> des buts (</a:t>
            </a:r>
            <a:r>
              <a:rPr lang="en-US" baseline="0" dirty="0" err="1"/>
              <a:t>vus</a:t>
            </a:r>
            <a:r>
              <a:rPr lang="en-US" baseline="0" dirty="0"/>
              <a:t> </a:t>
            </a:r>
            <a:r>
              <a:rPr lang="en-US" baseline="0" dirty="0" err="1"/>
              <a:t>qu’ils</a:t>
            </a:r>
            <a:r>
              <a:rPr lang="en-US" baseline="0" dirty="0"/>
              <a:t> </a:t>
            </a:r>
            <a:r>
              <a:rPr lang="en-US" baseline="0" dirty="0" err="1"/>
              <a:t>peuvent</a:t>
            </a:r>
            <a:r>
              <a:rPr lang="en-US" baseline="0" dirty="0"/>
              <a:t> changer de place), on </a:t>
            </a:r>
            <a:r>
              <a:rPr lang="en-US" baseline="0" dirty="0" err="1"/>
              <a:t>retourne</a:t>
            </a:r>
            <a:r>
              <a:rPr lang="en-US" baseline="0" dirty="0"/>
              <a:t> un bitmap </a:t>
            </a:r>
            <a:r>
              <a:rPr lang="en-US" baseline="0" dirty="0" err="1"/>
              <a:t>ou</a:t>
            </a:r>
            <a:r>
              <a:rPr lang="en-US" baseline="0" dirty="0"/>
              <a:t> </a:t>
            </a:r>
            <a:r>
              <a:rPr lang="en-US" baseline="0" dirty="0" err="1"/>
              <a:t>une</a:t>
            </a:r>
            <a:r>
              <a:rPr lang="en-US" baseline="0" dirty="0"/>
              <a:t> </a:t>
            </a:r>
            <a:r>
              <a:rPr lang="en-US" baseline="0" dirty="0" err="1"/>
              <a:t>valeur</a:t>
            </a:r>
            <a:r>
              <a:rPr lang="en-US" baseline="0" dirty="0"/>
              <a:t> </a:t>
            </a:r>
            <a:r>
              <a:rPr lang="en-US" baseline="0" dirty="0" err="1"/>
              <a:t>proche</a:t>
            </a:r>
            <a:r>
              <a:rPr lang="en-US" baseline="0" dirty="0"/>
              <a:t> de 1 </a:t>
            </a:r>
            <a:r>
              <a:rPr lang="en-US" baseline="0" dirty="0" err="1"/>
              <a:t>indique</a:t>
            </a:r>
            <a:r>
              <a:rPr lang="en-US" baseline="0" dirty="0"/>
              <a:t> </a:t>
            </a:r>
            <a:r>
              <a:rPr lang="en-US" baseline="0" dirty="0" err="1"/>
              <a:t>une</a:t>
            </a:r>
            <a:r>
              <a:rPr lang="en-US" baseline="0" dirty="0"/>
              <a:t> forte </a:t>
            </a:r>
            <a:r>
              <a:rPr lang="en-US" baseline="0" dirty="0" err="1"/>
              <a:t>probabilité</a:t>
            </a:r>
            <a:r>
              <a:rPr lang="en-US" baseline="0" dirty="0"/>
              <a:t> que le but </a:t>
            </a:r>
            <a:r>
              <a:rPr lang="en-US" baseline="0" dirty="0" err="1"/>
              <a:t>poursuivi</a:t>
            </a:r>
            <a:r>
              <a:rPr lang="en-US" baseline="0" dirty="0"/>
              <a:t> se </a:t>
            </a:r>
            <a:r>
              <a:rPr lang="en-US" baseline="0" dirty="0" err="1"/>
              <a:t>trouve</a:t>
            </a:r>
            <a:r>
              <a:rPr lang="en-US" baseline="0" dirty="0"/>
              <a:t> à </a:t>
            </a:r>
            <a:r>
              <a:rPr lang="en-US" baseline="0" dirty="0" err="1"/>
              <a:t>cet</a:t>
            </a:r>
            <a:r>
              <a:rPr lang="en-US" baseline="0" dirty="0"/>
              <a:t> </a:t>
            </a:r>
            <a:r>
              <a:rPr lang="en-US" baseline="0" dirty="0" err="1"/>
              <a:t>endroit</a:t>
            </a:r>
            <a:r>
              <a:rPr lang="en-US" baseline="0"/>
              <a:t>.</a:t>
            </a:r>
            <a:endParaRPr lang="en-US" dirty="0"/>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18</a:t>
            </a:fld>
            <a:endParaRPr lang="en-CA" dirty="0"/>
          </a:p>
        </p:txBody>
      </p:sp>
    </p:spTree>
    <p:extLst>
      <p:ext uri="{BB962C8B-B14F-4D97-AF65-F5344CB8AC3E}">
        <p14:creationId xmlns:p14="http://schemas.microsoft.com/office/powerpoint/2010/main" val="3268110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4DAA0F32-3E87-4A38-830B-879AF193AEED}" type="slidenum">
              <a:rPr lang="fr-CA" altLang="en-US"/>
              <a:pPr eaLnBrk="1" hangingPunct="1"/>
              <a:t>20</a:t>
            </a:fld>
            <a:endParaRPr lang="fr-CA"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err="1"/>
              <a:t>Kautz</a:t>
            </a:r>
            <a:r>
              <a:rPr lang="en-US" altLang="en-US" baseline="0" dirty="0"/>
              <a:t> : “</a:t>
            </a:r>
            <a:r>
              <a:rPr lang="en-US" altLang="en-US" dirty="0"/>
              <a:t>This is one result of our experiment. In this experiment, a graduate student carries this GPS for thirty days. We get the GPS log. We put it into our system without any labeling. After a few hours, the system output such a picture, this picture tells us where the common goals are for the person and where are the routine parking spot and bus stops. In fact, that is just correct. We then  label them to make it clear.”</a:t>
            </a:r>
          </a:p>
          <a:p>
            <a:pPr eaLnBrk="1" hangingPunct="1"/>
            <a:endParaRPr lang="en-CA" altLang="en-US" dirty="0"/>
          </a:p>
        </p:txBody>
      </p:sp>
    </p:spTree>
    <p:extLst>
      <p:ext uri="{BB962C8B-B14F-4D97-AF65-F5344CB8AC3E}">
        <p14:creationId xmlns:p14="http://schemas.microsoft.com/office/powerpoint/2010/main" val="2880847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FD25FAC-33D2-4A79-A4FD-AD4EC4C2EAA4}" type="slidenum">
              <a:rPr lang="fr-CA" altLang="en-US"/>
              <a:pPr eaLnBrk="1" hangingPunct="1"/>
              <a:t>21</a:t>
            </a:fld>
            <a:endParaRPr lang="fr-CA" alt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846BFE61-E3D3-4EA9-A59B-83F9E2176B64}" type="slidenum">
              <a:rPr lang="fr-CA" altLang="en-US"/>
              <a:pPr eaLnBrk="1" hangingPunct="1"/>
              <a:t>22</a:t>
            </a:fld>
            <a:endParaRPr lang="fr-CA"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806E6A6-4EE6-4D6A-9AB0-2DA56CA2AFCC}" type="slidenum">
              <a:rPr lang="fr-CA" altLang="en-US"/>
              <a:pPr eaLnBrk="1" hangingPunct="1"/>
              <a:t>24</a:t>
            </a:fld>
            <a:endParaRPr lang="fr-CA" altLang="en-US"/>
          </a:p>
        </p:txBody>
      </p:sp>
      <p:sp>
        <p:nvSpPr>
          <p:cNvPr id="3072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defTabSz="873161" eaLnBrk="1" fontAlgn="auto" hangingPunct="1">
                  <a:spcBef>
                    <a:spcPts val="0"/>
                  </a:spcBef>
                  <a:spcAft>
                    <a:spcPts val="0"/>
                  </a:spcAft>
                  <a:defRPr/>
                </a:pPr>
                <a:r>
                  <a:rPr lang="fr-CA" dirty="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defTabSz="873161" eaLnBrk="1" fontAlgn="auto" hangingPunct="1">
                  <a:spcBef>
                    <a:spcPts val="0"/>
                  </a:spcBef>
                  <a:spcAft>
                    <a:spcPts val="0"/>
                  </a:spcAf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72863" indent="-272863">
                  <a:buFont typeface="Arial" panose="020B0604020202020204" pitchFamily="34" charset="0"/>
                  <a:buChar char="•"/>
                </a:pPr>
                <a14:m>
                  <m:oMath xmlns:m="http://schemas.openxmlformats.org/officeDocument/2006/math">
                    <m:r>
                      <a:rPr lang="en-CA" i="1" smtClean="0">
                        <a:latin typeface="Cambria Math" panose="02040503050406030204" pitchFamily="18" charset="0"/>
                        <a:ea typeface="Cambria Math" panose="02040503050406030204" pitchFamily="18" charset="0"/>
                      </a:rPr>
                      <m:t>𝛼</m:t>
                    </m:r>
                  </m:oMath>
                </a14:m>
                <a:r>
                  <a:rPr lang="en-CA" b="0" dirty="0">
                    <a:ea typeface="Cambria Math" panose="02040503050406030204" pitchFamily="18" charset="0"/>
                  </a:rPr>
                  <a:t> et </a:t>
                </a:r>
                <a14:m>
                  <m:oMath xmlns:m="http://schemas.openxmlformats.org/officeDocument/2006/math">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𝛼</m:t>
                        </m:r>
                      </m:e>
                      <m:sup>
                        <m:r>
                          <a:rPr lang="en-CA" i="1">
                            <a:latin typeface="Cambria Math" panose="02040503050406030204" pitchFamily="18" charset="0"/>
                            <a:ea typeface="Cambria Math" panose="02040503050406030204" pitchFamily="18" charset="0"/>
                          </a:rPr>
                          <m:t>′</m:t>
                        </m:r>
                      </m:sup>
                    </m:sSup>
                  </m:oMath>
                </a14:m>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72863" indent="-272863">
                  <a:buFont typeface="Arial" panose="020B0604020202020204" pitchFamily="34" charset="0"/>
                  <a:buChar char="•"/>
                </a:pPr>
                <a14:m>
                  <m:oMath xmlns:m="http://schemas.openxmlformats.org/officeDocument/2006/math">
                    <m:r>
                      <a:rPr lang="en-CA" i="1">
                        <a:latin typeface="Cambria Math" panose="02040503050406030204" pitchFamily="18" charset="0"/>
                        <a:ea typeface="Cambria Math" panose="02040503050406030204" pitchFamily="18" charset="0"/>
                      </a:rPr>
                      <m:t>𝛽</m:t>
                    </m:r>
                  </m:oMath>
                </a14:m>
                <a:r>
                  <a:rPr lang="fr-CA" dirty="0"/>
                  <a:t> est une constante positive (distribution de Boltzmann)</a:t>
                </a:r>
              </a:p>
              <a:p>
                <a:pPr marL="272863" indent="-272863">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72863" indent="-272863">
                  <a:buFont typeface="Arial" panose="020B0604020202020204" pitchFamily="34" charset="0"/>
                  <a:buChar char="•"/>
                </a:pPr>
                <a14:m>
                  <m:oMath xmlns:m="http://schemas.openxmlformats.org/officeDocument/2006/math">
                    <m:r>
                      <a:rPr lang="en-CA" i="1" smtClean="0">
                        <a:latin typeface="Cambria Math" panose="02040503050406030204" pitchFamily="18" charset="0"/>
                        <a:ea typeface="Cambria Math" panose="02040503050406030204" pitchFamily="18" charset="0"/>
                      </a:rPr>
                      <m:t>𝑐</m:t>
                    </m:r>
                    <m:r>
                      <a:rPr lang="en-CA"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𝐺</m:t>
                    </m:r>
                    <m:r>
                      <a:rPr lang="en-CA" i="1" smtClean="0">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𝑂</m:t>
                        </m:r>
                      </m:e>
                    </m:acc>
                  </m:oMath>
                </a14:m>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a:p>
            </p:txBody>
          </p:sp>
        </mc:Choice>
        <mc:Fallback xmlns="">
          <p:sp>
            <p:nvSpPr>
              <p:cNvPr id="30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smtClean="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et </a:t>
                </a:r>
                <a:r>
                  <a:rPr lang="en-CA" i="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85750" indent="-285750">
                  <a:buFont typeface="Arial" panose="020B0604020202020204" pitchFamily="34" charset="0"/>
                  <a:buChar char="•"/>
                </a:pPr>
                <a:r>
                  <a:rPr lang="en-CA" i="0">
                    <a:latin typeface="Cambria Math" panose="02040503050406030204" pitchFamily="18" charset="0"/>
                    <a:ea typeface="Cambria Math" panose="02040503050406030204" pitchFamily="18" charset="0"/>
                  </a:rPr>
                  <a:t>𝛽</a:t>
                </a:r>
                <a:r>
                  <a:rPr lang="fr-CA" dirty="0"/>
                  <a:t> est une constante positive (distribution de Boltzmann)</a:t>
                </a:r>
              </a:p>
              <a:p>
                <a:pPr marL="285750" indent="-285750">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𝑐(𝐺,</a:t>
                </a:r>
                <a:r>
                  <a:rPr lang="en-CA" i="0">
                    <a:latin typeface="Cambria Math" panose="02040503050406030204" pitchFamily="18" charset="0"/>
                  </a:rPr>
                  <a:t>𝑂 ̅</a:t>
                </a:r>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smtClean="0"/>
              </a:p>
            </p:txBody>
          </p:sp>
        </mc:Fallback>
      </mc:AlternateContent>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806E6A6-4EE6-4D6A-9AB0-2DA56CA2AFCC}" type="slidenum">
              <a:rPr lang="fr-CA" altLang="en-US"/>
              <a:pPr eaLnBrk="1" hangingPunct="1"/>
              <a:t>25</a:t>
            </a:fld>
            <a:endParaRPr lang="fr-CA" altLang="en-US"/>
          </a:p>
        </p:txBody>
      </p:sp>
      <p:sp>
        <p:nvSpPr>
          <p:cNvPr id="3072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defTabSz="873161" eaLnBrk="1" fontAlgn="auto" hangingPunct="1">
                  <a:spcBef>
                    <a:spcPts val="0"/>
                  </a:spcBef>
                  <a:spcAft>
                    <a:spcPts val="0"/>
                  </a:spcAft>
                  <a:defRPr/>
                </a:pPr>
                <a:r>
                  <a:rPr lang="fr-CA" dirty="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defTabSz="873161" eaLnBrk="1" fontAlgn="auto" hangingPunct="1">
                  <a:spcBef>
                    <a:spcPts val="0"/>
                  </a:spcBef>
                  <a:spcAft>
                    <a:spcPts val="0"/>
                  </a:spcAf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72863" indent="-272863">
                  <a:buFont typeface="Arial" panose="020B0604020202020204" pitchFamily="34" charset="0"/>
                  <a:buChar char="•"/>
                </a:pPr>
                <a14:m>
                  <m:oMath xmlns:m="http://schemas.openxmlformats.org/officeDocument/2006/math">
                    <m:r>
                      <a:rPr lang="en-CA" i="1" smtClean="0">
                        <a:latin typeface="Cambria Math" panose="02040503050406030204" pitchFamily="18" charset="0"/>
                        <a:ea typeface="Cambria Math" panose="02040503050406030204" pitchFamily="18" charset="0"/>
                      </a:rPr>
                      <m:t>𝛼</m:t>
                    </m:r>
                  </m:oMath>
                </a14:m>
                <a:r>
                  <a:rPr lang="en-CA" b="0" dirty="0">
                    <a:ea typeface="Cambria Math" panose="02040503050406030204" pitchFamily="18" charset="0"/>
                  </a:rPr>
                  <a:t> et </a:t>
                </a:r>
                <a14:m>
                  <m:oMath xmlns:m="http://schemas.openxmlformats.org/officeDocument/2006/math">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𝛼</m:t>
                        </m:r>
                      </m:e>
                      <m:sup>
                        <m:r>
                          <a:rPr lang="en-CA" i="1">
                            <a:latin typeface="Cambria Math" panose="02040503050406030204" pitchFamily="18" charset="0"/>
                            <a:ea typeface="Cambria Math" panose="02040503050406030204" pitchFamily="18" charset="0"/>
                          </a:rPr>
                          <m:t>′</m:t>
                        </m:r>
                      </m:sup>
                    </m:sSup>
                  </m:oMath>
                </a14:m>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72863" indent="-272863">
                  <a:buFont typeface="Arial" panose="020B0604020202020204" pitchFamily="34" charset="0"/>
                  <a:buChar char="•"/>
                </a:pPr>
                <a14:m>
                  <m:oMath xmlns:m="http://schemas.openxmlformats.org/officeDocument/2006/math">
                    <m:r>
                      <a:rPr lang="en-CA" i="1">
                        <a:latin typeface="Cambria Math" panose="02040503050406030204" pitchFamily="18" charset="0"/>
                        <a:ea typeface="Cambria Math" panose="02040503050406030204" pitchFamily="18" charset="0"/>
                      </a:rPr>
                      <m:t>𝛽</m:t>
                    </m:r>
                  </m:oMath>
                </a14:m>
                <a:r>
                  <a:rPr lang="fr-CA" dirty="0"/>
                  <a:t> est une constante positive (distribution de Boltzmann)</a:t>
                </a:r>
              </a:p>
              <a:p>
                <a:pPr marL="272863" indent="-272863">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72863" indent="-272863">
                  <a:buFont typeface="Arial" panose="020B0604020202020204" pitchFamily="34" charset="0"/>
                  <a:buChar char="•"/>
                </a:pPr>
                <a14:m>
                  <m:oMath xmlns:m="http://schemas.openxmlformats.org/officeDocument/2006/math">
                    <m:r>
                      <a:rPr lang="en-CA" i="1" smtClean="0">
                        <a:latin typeface="Cambria Math" panose="02040503050406030204" pitchFamily="18" charset="0"/>
                        <a:ea typeface="Cambria Math" panose="02040503050406030204" pitchFamily="18" charset="0"/>
                      </a:rPr>
                      <m:t>𝑐</m:t>
                    </m:r>
                    <m:r>
                      <a:rPr lang="en-CA" i="1" smtClean="0">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𝐺</m:t>
                    </m:r>
                    <m:r>
                      <a:rPr lang="en-CA" i="1" smtClean="0">
                        <a:latin typeface="Cambria Math" panose="02040503050406030204" pitchFamily="18" charset="0"/>
                        <a:ea typeface="Cambria Math" panose="02040503050406030204" pitchFamily="18" charset="0"/>
                      </a:rPr>
                      <m:t>,</m:t>
                    </m:r>
                    <m:acc>
                      <m:accPr>
                        <m:chr m:val="̅"/>
                        <m:ctrlPr>
                          <a:rPr lang="en-CA" i="1">
                            <a:latin typeface="Cambria Math" panose="02040503050406030204" pitchFamily="18" charset="0"/>
                          </a:rPr>
                        </m:ctrlPr>
                      </m:accPr>
                      <m:e>
                        <m:r>
                          <a:rPr lang="en-CA" i="1">
                            <a:latin typeface="Cambria Math" panose="02040503050406030204" pitchFamily="18" charset="0"/>
                          </a:rPr>
                          <m:t>𝑂</m:t>
                        </m:r>
                      </m:e>
                    </m:acc>
                  </m:oMath>
                </a14:m>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a:p>
            </p:txBody>
          </p:sp>
        </mc:Choice>
        <mc:Fallback xmlns="">
          <p:sp>
            <p:nvSpPr>
              <p:cNvPr id="30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smtClean="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et </a:t>
                </a:r>
                <a:r>
                  <a:rPr lang="en-CA" i="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85750" indent="-285750">
                  <a:buFont typeface="Arial" panose="020B0604020202020204" pitchFamily="34" charset="0"/>
                  <a:buChar char="•"/>
                </a:pPr>
                <a:r>
                  <a:rPr lang="en-CA" i="0">
                    <a:latin typeface="Cambria Math" panose="02040503050406030204" pitchFamily="18" charset="0"/>
                    <a:ea typeface="Cambria Math" panose="02040503050406030204" pitchFamily="18" charset="0"/>
                  </a:rPr>
                  <a:t>𝛽</a:t>
                </a:r>
                <a:r>
                  <a:rPr lang="fr-CA" dirty="0"/>
                  <a:t> est une constante positive (distribution de Boltzmann)</a:t>
                </a:r>
              </a:p>
              <a:p>
                <a:pPr marL="285750" indent="-285750">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𝑐(𝐺,</a:t>
                </a:r>
                <a:r>
                  <a:rPr lang="en-CA" i="0">
                    <a:latin typeface="Cambria Math" panose="02040503050406030204" pitchFamily="18" charset="0"/>
                  </a:rPr>
                  <a:t>𝑂 ̅</a:t>
                </a:r>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smtClean="0"/>
              </a:p>
            </p:txBody>
          </p:sp>
        </mc:Fallback>
      </mc:AlternateContent>
    </p:spTree>
    <p:extLst>
      <p:ext uri="{BB962C8B-B14F-4D97-AF65-F5344CB8AC3E}">
        <p14:creationId xmlns:p14="http://schemas.microsoft.com/office/powerpoint/2010/main" val="3808785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806E6A6-4EE6-4D6A-9AB0-2DA56CA2AFCC}" type="slidenum">
              <a:rPr lang="fr-CA" altLang="en-US"/>
              <a:pPr eaLnBrk="1" hangingPunct="1"/>
              <a:t>26</a:t>
            </a:fld>
            <a:endParaRPr lang="fr-CA" altLang="en-US"/>
          </a:p>
        </p:txBody>
      </p:sp>
      <p:sp>
        <p:nvSpPr>
          <p:cNvPr id="3072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endParaRPr lang="en-CA" altLang="en-US" dirty="0"/>
              </a:p>
            </p:txBody>
          </p:sp>
        </mc:Choice>
        <mc:Fallback xmlns="">
          <p:sp>
            <p:nvSpPr>
              <p:cNvPr id="30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smtClean="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et </a:t>
                </a:r>
                <a:r>
                  <a:rPr lang="en-CA" i="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85750" indent="-285750">
                  <a:buFont typeface="Arial" panose="020B0604020202020204" pitchFamily="34" charset="0"/>
                  <a:buChar char="•"/>
                </a:pPr>
                <a:r>
                  <a:rPr lang="en-CA" i="0">
                    <a:latin typeface="Cambria Math" panose="02040503050406030204" pitchFamily="18" charset="0"/>
                    <a:ea typeface="Cambria Math" panose="02040503050406030204" pitchFamily="18" charset="0"/>
                  </a:rPr>
                  <a:t>𝛽</a:t>
                </a:r>
                <a:r>
                  <a:rPr lang="fr-CA" dirty="0"/>
                  <a:t> est une constante positive (distribution de Boltzmann)</a:t>
                </a:r>
              </a:p>
              <a:p>
                <a:pPr marL="285750" indent="-285750">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𝑐(𝐺,</a:t>
                </a:r>
                <a:r>
                  <a:rPr lang="en-CA" i="0">
                    <a:latin typeface="Cambria Math" panose="02040503050406030204" pitchFamily="18" charset="0"/>
                  </a:rPr>
                  <a:t>𝑂 ̅</a:t>
                </a:r>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smtClean="0"/>
              </a:p>
            </p:txBody>
          </p:sp>
        </mc:Fallback>
      </mc:AlternateContent>
    </p:spTree>
    <p:extLst>
      <p:ext uri="{BB962C8B-B14F-4D97-AF65-F5344CB8AC3E}">
        <p14:creationId xmlns:p14="http://schemas.microsoft.com/office/powerpoint/2010/main" val="347687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28857921-4E1F-4487-AD34-EE1F0EAA5C43}" type="slidenum">
              <a:rPr lang="fr-CA" sz="900">
                <a:solidFill>
                  <a:prstClr val="black"/>
                </a:solidFill>
                <a:latin typeface="Calibri"/>
              </a:rPr>
              <a:pPr algn="r" defTabSz="873161" eaLnBrk="1" fontAlgn="auto" hangingPunct="1">
                <a:spcBef>
                  <a:spcPts val="0"/>
                </a:spcBef>
                <a:spcAft>
                  <a:spcPts val="0"/>
                </a:spcAft>
                <a:defRPr/>
              </a:pPr>
              <a:t>4</a:t>
            </a:fld>
            <a:endParaRPr lang="fr-CA" sz="900">
              <a:solidFill>
                <a:prstClr val="black"/>
              </a:solidFill>
              <a:latin typeface="Calibri"/>
            </a:endParaRPr>
          </a:p>
        </p:txBody>
      </p:sp>
    </p:spTree>
    <p:extLst>
      <p:ext uri="{BB962C8B-B14F-4D97-AF65-F5344CB8AC3E}">
        <p14:creationId xmlns:p14="http://schemas.microsoft.com/office/powerpoint/2010/main" val="376636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806E6A6-4EE6-4D6A-9AB0-2DA56CA2AFCC}" type="slidenum">
              <a:rPr lang="fr-CA" altLang="en-US"/>
              <a:pPr eaLnBrk="1" hangingPunct="1"/>
              <a:t>27</a:t>
            </a:fld>
            <a:endParaRPr lang="fr-CA" altLang="en-US"/>
          </a:p>
        </p:txBody>
      </p:sp>
      <p:sp>
        <p:nvSpPr>
          <p:cNvPr id="3072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endParaRPr lang="en-CA" altLang="en-US" dirty="0"/>
              </a:p>
            </p:txBody>
          </p:sp>
        </mc:Choice>
        <mc:Fallback xmlns="">
          <p:sp>
            <p:nvSpPr>
              <p:cNvPr id="30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smtClean="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et </a:t>
                </a:r>
                <a:r>
                  <a:rPr lang="en-CA" i="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85750" indent="-285750">
                  <a:buFont typeface="Arial" panose="020B0604020202020204" pitchFamily="34" charset="0"/>
                  <a:buChar char="•"/>
                </a:pPr>
                <a:r>
                  <a:rPr lang="en-CA" i="0">
                    <a:latin typeface="Cambria Math" panose="02040503050406030204" pitchFamily="18" charset="0"/>
                    <a:ea typeface="Cambria Math" panose="02040503050406030204" pitchFamily="18" charset="0"/>
                  </a:rPr>
                  <a:t>𝛽</a:t>
                </a:r>
                <a:r>
                  <a:rPr lang="fr-CA" dirty="0"/>
                  <a:t> est une constante positive (distribution de Boltzmann)</a:t>
                </a:r>
              </a:p>
              <a:p>
                <a:pPr marL="285750" indent="-285750">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𝑐(𝐺,</a:t>
                </a:r>
                <a:r>
                  <a:rPr lang="en-CA" i="0">
                    <a:latin typeface="Cambria Math" panose="02040503050406030204" pitchFamily="18" charset="0"/>
                  </a:rPr>
                  <a:t>𝑂 ̅</a:t>
                </a:r>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smtClean="0"/>
              </a:p>
            </p:txBody>
          </p:sp>
        </mc:Fallback>
      </mc:AlternateContent>
    </p:spTree>
    <p:extLst>
      <p:ext uri="{BB962C8B-B14F-4D97-AF65-F5344CB8AC3E}">
        <p14:creationId xmlns:p14="http://schemas.microsoft.com/office/powerpoint/2010/main" val="99942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3161" eaLnBrk="1" hangingPunct="1">
              <a:defRPr/>
            </a:pPr>
            <a:r>
              <a:rPr lang="en-CA" dirty="0"/>
              <a:t>W</a:t>
            </a:r>
            <a:r>
              <a:rPr lang="en-CA" baseline="0" dirty="0"/>
              <a:t>e formulate the problem </a:t>
            </a:r>
            <a:r>
              <a:rPr lang="en-CA" dirty="0"/>
              <a:t>as a Plan-Library Based Plan Recognition Problem</a:t>
            </a:r>
          </a:p>
          <a:p>
            <a:endParaRPr lang="en-CA" dirty="0"/>
          </a:p>
          <a:p>
            <a:r>
              <a:rPr lang="en-CA" dirty="0"/>
              <a:t>In other</a:t>
            </a:r>
            <a:r>
              <a:rPr lang="en-CA" baseline="0" dirty="0"/>
              <a:t> words:</a:t>
            </a:r>
          </a:p>
          <a:p>
            <a:endParaRPr lang="en-CA" dirty="0"/>
          </a:p>
          <a:p>
            <a:pPr lvl="1"/>
            <a:r>
              <a:rPr lang="en-CA" dirty="0"/>
              <a:t>We assume the observed agent is goal-directed.</a:t>
            </a:r>
          </a:p>
          <a:p>
            <a:pPr lvl="1"/>
            <a:r>
              <a:rPr lang="en-CA" dirty="0"/>
              <a:t>We also assume the observing agent has a library of the potential plans the observed agent might execute.</a:t>
            </a:r>
          </a:p>
          <a:p>
            <a:endParaRPr lang="en-CA" dirty="0"/>
          </a:p>
          <a:p>
            <a:endParaRPr lang="en-CA" dirty="0"/>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29</a:t>
            </a:fld>
            <a:endParaRPr lang="en-CA" dirty="0"/>
          </a:p>
        </p:txBody>
      </p:sp>
    </p:spTree>
    <p:extLst>
      <p:ext uri="{BB962C8B-B14F-4D97-AF65-F5344CB8AC3E}">
        <p14:creationId xmlns:p14="http://schemas.microsoft.com/office/powerpoint/2010/main" val="606823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36580" lvl="1" defTabSz="873161" eaLnBrk="1" hangingPunct="1">
              <a:defRPr/>
            </a:pPr>
            <a:r>
              <a:rPr lang="en-CA" dirty="0"/>
              <a:t>The plan library is represented as a</a:t>
            </a:r>
            <a:r>
              <a:rPr lang="en-CA" baseline="0" dirty="0"/>
              <a:t> Hierarchical Task Network,  or</a:t>
            </a:r>
            <a:r>
              <a:rPr lang="en-CA" dirty="0"/>
              <a:t> HTN  for short. </a:t>
            </a:r>
          </a:p>
          <a:p>
            <a:pPr lvl="1"/>
            <a:endParaRPr lang="en-CA" dirty="0"/>
          </a:p>
          <a:p>
            <a:pPr lvl="1"/>
            <a:r>
              <a:rPr lang="en-CA" dirty="0"/>
              <a:t>We also have a probabilistic model associated</a:t>
            </a:r>
            <a:r>
              <a:rPr lang="en-CA" baseline="0" dirty="0"/>
              <a:t> with the plan library.</a:t>
            </a:r>
            <a:endParaRPr lang="en-CA" dirty="0"/>
          </a:p>
          <a:p>
            <a:endParaRPr lang="en-CA" dirty="0"/>
          </a:p>
          <a:p>
            <a:r>
              <a:rPr lang="en-CA" dirty="0"/>
              <a:t>Here we consider</a:t>
            </a:r>
            <a:r>
              <a:rPr lang="en-CA" baseline="0" dirty="0"/>
              <a:t> tasks and goals as synonym.</a:t>
            </a:r>
            <a:endParaRPr lang="en-CA" dirty="0"/>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30</a:t>
            </a:fld>
            <a:endParaRPr lang="en-CA" dirty="0"/>
          </a:p>
        </p:txBody>
      </p:sp>
    </p:spTree>
    <p:extLst>
      <p:ext uri="{BB962C8B-B14F-4D97-AF65-F5344CB8AC3E}">
        <p14:creationId xmlns:p14="http://schemas.microsoft.com/office/powerpoint/2010/main" val="2008632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846BFE61-E3D3-4EA9-A59B-83F9E2176B64}" type="slidenum">
              <a:rPr lang="fr-CA" altLang="en-US"/>
              <a:pPr eaLnBrk="1" hangingPunct="1"/>
              <a:t>31</a:t>
            </a:fld>
            <a:endParaRPr lang="fr-CA"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If a hacker has a goal like stealing information from a computer (</a:t>
            </a:r>
            <a:r>
              <a:rPr lang="en-CA" altLang="en-US" b="1" dirty="0"/>
              <a:t>theft), </a:t>
            </a:r>
            <a:r>
              <a:rPr lang="en-CA" altLang="en-US" dirty="0"/>
              <a:t>the plan library breaks that goal into five </a:t>
            </a:r>
            <a:r>
              <a:rPr lang="en-CA" altLang="en-US" i="1" dirty="0"/>
              <a:t>steps: scan the system to determine vulnerabilities (</a:t>
            </a:r>
            <a:r>
              <a:rPr lang="en-CA" altLang="en-US" b="1" i="1" dirty="0"/>
              <a:t>recon), </a:t>
            </a:r>
            <a:r>
              <a:rPr lang="en-CA" altLang="en-US" dirty="0"/>
              <a:t>exploit the system’s weaknesses to gain entry (</a:t>
            </a:r>
            <a:r>
              <a:rPr lang="en-CA" altLang="en-US" b="1" dirty="0"/>
              <a:t>break-in), </a:t>
            </a:r>
            <a:r>
              <a:rPr lang="en-CA" altLang="en-US" dirty="0"/>
              <a:t>escalate privileges (</a:t>
            </a:r>
            <a:r>
              <a:rPr lang="en-CA" altLang="en-US" b="1" dirty="0"/>
              <a:t>gain-root), </a:t>
            </a:r>
            <a:r>
              <a:rPr lang="en-CA" altLang="en-US" dirty="0"/>
              <a:t>export desired data</a:t>
            </a:r>
            <a:r>
              <a:rPr lang="en-CA" altLang="en-US" b="1" dirty="0"/>
              <a:t> (steal), </a:t>
            </a:r>
            <a:r>
              <a:rPr lang="en-CA" altLang="en-US" dirty="0"/>
              <a:t>and hide traces of presence on computer (</a:t>
            </a:r>
            <a:r>
              <a:rPr lang="en-CA" altLang="en-US" b="1" dirty="0"/>
              <a:t>clean). </a:t>
            </a:r>
            <a:r>
              <a:rPr lang="en-CA" altLang="en-US" dirty="0"/>
              <a:t>Ordering constraints within a method are represented by directed arcs. For example, the hacker must break-in</a:t>
            </a:r>
            <a:r>
              <a:rPr lang="en-CA" altLang="en-US" b="1" dirty="0"/>
              <a:t> </a:t>
            </a:r>
            <a:r>
              <a:rPr lang="en-CA" altLang="en-US" dirty="0"/>
              <a:t>before she can gain-root</a:t>
            </a:r>
            <a:r>
              <a:rPr lang="en-CA" altLang="en-US" b="1" dirty="0"/>
              <a:t>. </a:t>
            </a:r>
          </a:p>
          <a:p>
            <a:endParaRPr lang="en-CA" altLang="en-US" b="1" dirty="0"/>
          </a:p>
          <a:p>
            <a:r>
              <a:rPr lang="en-CA" altLang="en-US" dirty="0"/>
              <a:t>Finally, notice that there is a condition/event that is tied to the action </a:t>
            </a:r>
            <a:r>
              <a:rPr lang="en-CA" altLang="en-US" b="1" dirty="0"/>
              <a:t>clean. </a:t>
            </a:r>
            <a:r>
              <a:rPr lang="en-CA" altLang="en-US" dirty="0"/>
              <a:t>The dashed line represents the fact that this condition results from the execution of the action. Thus, if clean is executed it will result in deleted event logs (</a:t>
            </a:r>
            <a:r>
              <a:rPr lang="en-CA" altLang="en-US" b="1" dirty="0"/>
              <a:t>deleted-logs). </a:t>
            </a:r>
            <a:r>
              <a:rPr lang="en-CA" altLang="en-US" dirty="0"/>
              <a:t>This information about action effects will be critical to inferring the execution of unobserved actions.</a:t>
            </a:r>
          </a:p>
          <a:p>
            <a:pPr eaLnBrk="1" hangingPunct="1"/>
            <a:endParaRPr lang="en-CA"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100" dirty="0">
              <a:latin typeface="+mn-lt"/>
              <a:cs typeface="Arial" charset="0"/>
            </a:endParaRPr>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32</a:t>
            </a:fld>
            <a:endParaRPr lang="en-CA" dirty="0"/>
          </a:p>
        </p:txBody>
      </p:sp>
    </p:spTree>
    <p:extLst>
      <p:ext uri="{BB962C8B-B14F-4D97-AF65-F5344CB8AC3E}">
        <p14:creationId xmlns:p14="http://schemas.microsoft.com/office/powerpoint/2010/main" val="1129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CA" dirty="0"/>
              <a:t>Here is</a:t>
            </a:r>
            <a:r>
              <a:rPr lang="en-CA" baseline="0" dirty="0"/>
              <a:t> simple example of a plan library for StarCraft game. We consider a map of </a:t>
            </a:r>
            <a:r>
              <a:rPr lang="en-CA" sz="1100" dirty="0">
                <a:latin typeface="+mn-lt"/>
                <a:cs typeface="Arial" charset="0"/>
              </a:rPr>
              <a:t>four regions: The own base, Region 1 (which is neutral), </a:t>
            </a:r>
            <a:r>
              <a:rPr lang="pt-BR" sz="1100" dirty="0">
                <a:latin typeface="+mn-lt"/>
                <a:cs typeface="Arial" charset="0"/>
              </a:rPr>
              <a:t>Region 2 (also neutral) and Region 3 (the opponent’s base).</a:t>
            </a:r>
          </a:p>
          <a:p>
            <a:endParaRPr lang="pt-BR" sz="1100" dirty="0">
              <a:latin typeface="+mn-lt"/>
              <a:cs typeface="Arial" charset="0"/>
            </a:endParaRPr>
          </a:p>
          <a:p>
            <a:r>
              <a:rPr lang="en-CA" sz="1100" dirty="0">
                <a:latin typeface="+mn-lt"/>
                <a:cs typeface="Arial" charset="0"/>
              </a:rPr>
              <a:t>The Expand goal is a recipe for expanding the player’s territory by taking control of an additional region. To expand a region an agent must move to the region, THEN build a base, and THEN Return to his base. The arc across the links from a node means that ALL the </a:t>
            </a:r>
            <a:r>
              <a:rPr lang="en-CA" sz="1100" dirty="0" err="1">
                <a:latin typeface="+mn-lt"/>
                <a:cs typeface="Arial" charset="0"/>
              </a:rPr>
              <a:t>subgoals</a:t>
            </a:r>
            <a:r>
              <a:rPr lang="en-CA" sz="1100" dirty="0">
                <a:latin typeface="+mn-lt"/>
                <a:cs typeface="Arial" charset="0"/>
              </a:rPr>
              <a:t> of that node must be achieved. For example, to achieve the Expand goal each of the </a:t>
            </a:r>
            <a:r>
              <a:rPr lang="en-CA" sz="1100" dirty="0" err="1">
                <a:latin typeface="+mn-lt"/>
                <a:cs typeface="Arial" charset="0"/>
              </a:rPr>
              <a:t>subgoals</a:t>
            </a:r>
            <a:r>
              <a:rPr lang="en-CA" sz="1100" dirty="0">
                <a:latin typeface="+mn-lt"/>
                <a:cs typeface="Arial" charset="0"/>
              </a:rPr>
              <a:t> of Moving, Building, and Returning to the base must be achieved. In contrast, the Move node is an OR node. Only one of the primitive actions must be achieved: ‘Move to R1’ or ‘Move to R2’</a:t>
            </a:r>
          </a:p>
          <a:p>
            <a:endParaRPr lang="en-CA" sz="1100" dirty="0">
              <a:latin typeface="+mn-lt"/>
              <a:cs typeface="Arial" charset="0"/>
            </a:endParaRPr>
          </a:p>
          <a:p>
            <a:r>
              <a:rPr lang="en-CA" sz="1100" dirty="0">
                <a:latin typeface="+mn-lt"/>
                <a:cs typeface="Arial" charset="0"/>
              </a:rPr>
              <a:t>An arrow between nodes indicates an ordering constraint. For instance moving to a region must be done before building a base in the region.</a:t>
            </a:r>
          </a:p>
          <a:p>
            <a:endParaRPr lang="en-CA" sz="1100" dirty="0">
              <a:latin typeface="+mn-lt"/>
              <a:cs typeface="Arial" charset="0"/>
            </a:endParaRPr>
          </a:p>
          <a:p>
            <a:r>
              <a:rPr lang="en-CA" sz="1100" dirty="0">
                <a:latin typeface="+mn-lt"/>
                <a:cs typeface="Arial" charset="0"/>
              </a:rPr>
              <a:t>The Explore goal is for gathering intelligence information from the map. To explore a map, an agent must visit all the regions in any order, and then return to the base.</a:t>
            </a:r>
          </a:p>
          <a:p>
            <a:endParaRPr lang="en-CA" sz="1100" dirty="0">
              <a:latin typeface="+mn-lt"/>
              <a:cs typeface="Arial" charset="0"/>
            </a:endParaRPr>
          </a:p>
          <a:p>
            <a:r>
              <a:rPr lang="en-CA" sz="1100" dirty="0">
                <a:latin typeface="+mn-lt"/>
                <a:cs typeface="Arial" charset="0"/>
              </a:rPr>
              <a:t>The Attack goal is for destroying the opposing force. The player must go to a region containing the base to attack, and open fire on the base.</a:t>
            </a:r>
          </a:p>
          <a:p>
            <a:endParaRPr lang="en-CA" sz="1100" dirty="0">
              <a:latin typeface="+mn-lt"/>
              <a:cs typeface="Arial" charset="0"/>
            </a:endParaRPr>
          </a:p>
          <a:p>
            <a:r>
              <a:rPr lang="en-CA" sz="1100" dirty="0">
                <a:latin typeface="+mn-lt"/>
                <a:cs typeface="Arial" charset="0"/>
              </a:rPr>
              <a:t>We assume that we are given a priori probabilistic distribution for the root goals a player might commit to. For example, we will need the a priori probability distribution that an agent might Expand his map, Explore the map, or Attack his opponent. We call this the  </a:t>
            </a:r>
            <a:r>
              <a:rPr lang="en-CA" sz="1100" b="1" dirty="0">
                <a:latin typeface="+mn-lt"/>
                <a:cs typeface="Arial" charset="0"/>
              </a:rPr>
              <a:t>goal commitment model</a:t>
            </a:r>
            <a:r>
              <a:rPr lang="en-CA" sz="1100" dirty="0">
                <a:latin typeface="+mn-lt"/>
                <a:cs typeface="Arial" charset="0"/>
              </a:rPr>
              <a:t>.</a:t>
            </a:r>
          </a:p>
          <a:p>
            <a:endParaRPr lang="en-CA" sz="1100" dirty="0">
              <a:latin typeface="+mn-lt"/>
              <a:cs typeface="Arial" charset="0"/>
            </a:endParaRPr>
          </a:p>
          <a:p>
            <a:endParaRPr lang="en-CA" sz="1100" dirty="0">
              <a:latin typeface="+mn-lt"/>
              <a:cs typeface="Arial" charset="0"/>
            </a:endParaRPr>
          </a:p>
          <a:p>
            <a:r>
              <a:rPr lang="en-CA" sz="1100" dirty="0">
                <a:latin typeface="+mn-lt"/>
                <a:cs typeface="Arial" charset="0"/>
              </a:rPr>
              <a:t>We also assume that we are given a probability distribution for the OR nodes. For example, we will need the probability that agent will choose to move to Region 1 or chose to move to Region 2 when deciding to move. We call this the </a:t>
            </a:r>
            <a:r>
              <a:rPr lang="en-CA" sz="1100" b="1" dirty="0">
                <a:latin typeface="+mn-lt"/>
                <a:cs typeface="Arial" charset="0"/>
              </a:rPr>
              <a:t>planning model</a:t>
            </a:r>
            <a:r>
              <a:rPr lang="en-CA" sz="1100" dirty="0">
                <a:latin typeface="+mn-lt"/>
                <a:cs typeface="Arial" charset="0"/>
              </a:rPr>
              <a:t>.</a:t>
            </a:r>
          </a:p>
          <a:p>
            <a:endParaRPr lang="en-CA" dirty="0"/>
          </a:p>
          <a:p>
            <a:endParaRPr lang="en-CA" baseline="0"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33</a:t>
            </a:fld>
            <a:endParaRPr lang="en-CA" sz="1100" dirty="0">
              <a:solidFill>
                <a:prstClr val="black"/>
              </a:solidFill>
              <a:latin typeface="Calibri"/>
            </a:endParaRPr>
          </a:p>
        </p:txBody>
      </p:sp>
    </p:spTree>
    <p:extLst>
      <p:ext uri="{BB962C8B-B14F-4D97-AF65-F5344CB8AC3E}">
        <p14:creationId xmlns:p14="http://schemas.microsoft.com/office/powerpoint/2010/main" val="1678482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873161" eaLnBrk="1" hangingPunct="1">
              <a:defRPr/>
            </a:pPr>
            <a:r>
              <a:rPr lang="en-CA" sz="1100" dirty="0">
                <a:latin typeface="+mn-lt"/>
                <a:cs typeface="Arial" charset="0"/>
              </a:rPr>
              <a:t>An HTN plan library can also be understood as a </a:t>
            </a:r>
            <a:r>
              <a:rPr lang="en-CA" dirty="0"/>
              <a:t>partially-ordered </a:t>
            </a:r>
            <a:r>
              <a:rPr lang="en-CA" dirty="0" err="1"/>
              <a:t>multiset</a:t>
            </a:r>
            <a:r>
              <a:rPr lang="en-CA" dirty="0"/>
              <a:t> context free grammar.</a:t>
            </a:r>
          </a:p>
          <a:p>
            <a:pPr marL="0" lvl="1" defTabSz="873161" eaLnBrk="1" hangingPunct="1">
              <a:defRPr/>
            </a:pPr>
            <a:endParaRPr lang="en-CA" dirty="0"/>
          </a:p>
          <a:p>
            <a:pPr marL="0" lvl="1" defTabSz="873161" eaLnBrk="1" hangingPunct="1">
              <a:defRPr/>
            </a:pPr>
            <a:r>
              <a:rPr lang="en-CA" dirty="0"/>
              <a:t>Here on the left we have an HTN; and on the right the corresponding grammar.</a:t>
            </a:r>
          </a:p>
          <a:p>
            <a:pPr marL="0" lvl="1" defTabSz="873161" eaLnBrk="1" hangingPunct="1">
              <a:defRPr/>
            </a:pPr>
            <a:endParaRPr lang="en-CA" dirty="0"/>
          </a:p>
          <a:p>
            <a:pPr marL="0" lvl="1" defTabSz="873161" eaLnBrk="1" hangingPunct="1">
              <a:defRPr/>
            </a:pPr>
            <a:r>
              <a:rPr lang="en-CA" dirty="0"/>
              <a:t>Non primitive goals, that is, interior nodes in the graph, represent</a:t>
            </a:r>
            <a:r>
              <a:rPr lang="en-CA" baseline="0" dirty="0"/>
              <a:t> </a:t>
            </a:r>
            <a:r>
              <a:rPr lang="en-CA" dirty="0"/>
              <a:t>the</a:t>
            </a:r>
            <a:r>
              <a:rPr lang="en-CA" baseline="0" dirty="0"/>
              <a:t> non terminals. </a:t>
            </a:r>
          </a:p>
          <a:p>
            <a:pPr marL="0" lvl="1" defTabSz="873161" eaLnBrk="1" hangingPunct="1">
              <a:defRPr/>
            </a:pPr>
            <a:endParaRPr lang="en-CA" baseline="0" dirty="0"/>
          </a:p>
          <a:p>
            <a:pPr marL="0" lvl="1" defTabSz="873161" eaLnBrk="1" hangingPunct="1">
              <a:defRPr/>
            </a:pPr>
            <a:r>
              <a:rPr lang="en-CA" baseline="0" dirty="0"/>
              <a:t>Actions are the terminals. </a:t>
            </a:r>
          </a:p>
          <a:p>
            <a:pPr marL="0" lvl="1" defTabSz="873161" eaLnBrk="1" hangingPunct="1">
              <a:defRPr/>
            </a:pPr>
            <a:endParaRPr lang="en-CA" baseline="0" dirty="0"/>
          </a:p>
          <a:p>
            <a:pPr marL="0" lvl="1" defTabSz="873161" eaLnBrk="1" hangingPunct="1">
              <a:defRPr/>
            </a:pPr>
            <a:r>
              <a:rPr lang="en-CA" baseline="0" dirty="0"/>
              <a:t>A goal decomposition method is a production rule.</a:t>
            </a:r>
          </a:p>
          <a:p>
            <a:pPr marL="0" lvl="1" defTabSz="873161" eaLnBrk="1" hangingPunct="1">
              <a:defRPr/>
            </a:pPr>
            <a:endParaRPr lang="en-CA" baseline="0" dirty="0"/>
          </a:p>
          <a:p>
            <a:pPr marL="0" lvl="1" defTabSz="873161" eaLnBrk="1" hangingPunct="1">
              <a:defRPr/>
            </a:pPr>
            <a:r>
              <a:rPr lang="en-CA" baseline="0" dirty="0"/>
              <a:t>The partial-order constraints are attached to a production rule.</a:t>
            </a:r>
            <a:endParaRPr lang="en-CA" dirty="0"/>
          </a:p>
          <a:p>
            <a:endParaRPr lang="en-CA" dirty="0"/>
          </a:p>
          <a:p>
            <a:endParaRPr lang="en-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34</a:t>
            </a:fld>
            <a:endParaRPr lang="en-CA" sz="1100" dirty="0">
              <a:solidFill>
                <a:prstClr val="black"/>
              </a:solidFill>
              <a:latin typeface="Calibri"/>
            </a:endParaRPr>
          </a:p>
        </p:txBody>
      </p:sp>
    </p:spTree>
    <p:extLst>
      <p:ext uri="{BB962C8B-B14F-4D97-AF65-F5344CB8AC3E}">
        <p14:creationId xmlns:p14="http://schemas.microsoft.com/office/powerpoint/2010/main" val="2832144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CA" dirty="0"/>
              <a:t>An</a:t>
            </a:r>
            <a:r>
              <a:rPr lang="en-CA" baseline="0" dirty="0"/>
              <a:t> agent generating a plan from plan library will start from the root goals and decompose them down to the primitive actions. That is, a typical HTN planning approach. </a:t>
            </a:r>
          </a:p>
          <a:p>
            <a:endParaRPr lang="en-CA" baseline="0" dirty="0"/>
          </a:p>
          <a:p>
            <a:r>
              <a:rPr lang="en-CA" baseline="0" dirty="0"/>
              <a:t>Because of the partial-order constraints, we obtain a partially ordered plan.</a:t>
            </a:r>
          </a:p>
          <a:p>
            <a:endParaRPr lang="en-CA" baseline="0" dirty="0"/>
          </a:p>
          <a:p>
            <a:r>
              <a:rPr lang="en-CA" baseline="0" dirty="0"/>
              <a:t>[CLICK]</a:t>
            </a:r>
          </a:p>
          <a:p>
            <a:r>
              <a:rPr lang="en-CA" baseline="0" dirty="0"/>
              <a:t>On the right, we see an example of a partially ordered plan generated from the plan library on the left.</a:t>
            </a:r>
          </a:p>
          <a:p>
            <a:endParaRPr lang="en-CA" baseline="0" dirty="0"/>
          </a:p>
          <a:p>
            <a:r>
              <a:rPr lang="en-CA" baseline="0" dirty="0"/>
              <a:t>When executing a partially order plan, at any point of the execution, there could be multiple enabled actions. We assume that  the agent chooses the next action to execute among those enable, with a uniform probability distribution.  A different distribution could be provided, if available. We call this distribution a </a:t>
            </a:r>
            <a:r>
              <a:rPr lang="en-CA" b="1" baseline="0" dirty="0"/>
              <a:t>plan interleaving model</a:t>
            </a:r>
            <a:r>
              <a:rPr lang="en-CA" baseline="0" dirty="0"/>
              <a:t>.</a:t>
            </a:r>
          </a:p>
          <a:p>
            <a:endParaRPr lang="en-CA" baseline="0" dirty="0"/>
          </a:p>
          <a:p>
            <a:endParaRPr lang="en-CA" dirty="0"/>
          </a:p>
          <a:p>
            <a:r>
              <a:rPr lang="en-CA" dirty="0"/>
              <a:t>To perform plan recognition then, </a:t>
            </a:r>
            <a:r>
              <a:rPr lang="en-CA" baseline="0" dirty="0"/>
              <a:t>we are given a sequence of observed actions.  The problem is to infer the root goals from which the sequence of observations could have been generated. That is, in fact, we want to parse the input observations by using the grammar rules in the plan library.</a:t>
            </a:r>
          </a:p>
          <a:p>
            <a:endParaRPr lang="en-CA" baseline="0" dirty="0"/>
          </a:p>
          <a:p>
            <a:r>
              <a:rPr lang="en-CA" baseline="0" dirty="0"/>
              <a:t>There are, however, two key differences with the traditional parsing for context free grammars.</a:t>
            </a:r>
          </a:p>
          <a:p>
            <a:endParaRPr lang="en-CA" baseline="0" dirty="0"/>
          </a:p>
          <a:p>
            <a:r>
              <a:rPr lang="en-CA" baseline="0" dirty="0"/>
              <a:t>First of all, we have partially ordering constraints associated to the grammar.</a:t>
            </a:r>
          </a:p>
          <a:p>
            <a:endParaRPr lang="en-CA" baseline="0" dirty="0"/>
          </a:p>
          <a:p>
            <a:r>
              <a:rPr lang="en-CA" dirty="0"/>
              <a:t>Secondly, an agent could</a:t>
            </a:r>
            <a:r>
              <a:rPr lang="en-CA" baseline="0" dirty="0"/>
              <a:t> have two goals at the same time. Thus, instead of looking for a parsing tree, we will be looking for a parsing forest.</a:t>
            </a:r>
          </a:p>
          <a:p>
            <a:endParaRPr lang="en-CA" baseline="0" dirty="0"/>
          </a:p>
          <a:p>
            <a:pPr defTabSz="873161" eaLnBrk="1" hangingPunct="1">
              <a:defRPr/>
            </a:pPr>
            <a:r>
              <a:rPr lang="en-CA" baseline="0" dirty="0"/>
              <a:t>More precisely, </a:t>
            </a:r>
            <a:r>
              <a:rPr lang="en-CA" sz="1100" dirty="0"/>
              <a:t>an explanation for a sequence of observed actions correspond to minimal derivation forest. </a:t>
            </a:r>
          </a:p>
          <a:p>
            <a:endParaRPr lang="en-CA" baseline="0"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35</a:t>
            </a:fld>
            <a:endParaRPr lang="en-CA" sz="1100" dirty="0">
              <a:solidFill>
                <a:prstClr val="black"/>
              </a:solidFill>
              <a:latin typeface="Calibri"/>
            </a:endParaRPr>
          </a:p>
        </p:txBody>
      </p:sp>
    </p:spTree>
    <p:extLst>
      <p:ext uri="{BB962C8B-B14F-4D97-AF65-F5344CB8AC3E}">
        <p14:creationId xmlns:p14="http://schemas.microsoft.com/office/powerpoint/2010/main" val="2602295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E11F7177-3CFF-4356-B116-A10B197014D8}" type="slidenum">
              <a:rPr lang="fr-CA" altLang="en-US"/>
              <a:pPr eaLnBrk="1" hangingPunct="1"/>
              <a:t>36</a:t>
            </a:fld>
            <a:endParaRPr lang="fr-CA"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CA" baseline="0" dirty="0"/>
              <a:t>Here is an illustration.</a:t>
            </a:r>
          </a:p>
          <a:p>
            <a:endParaRPr lang="en-CA" baseline="0" dirty="0"/>
          </a:p>
          <a:p>
            <a:r>
              <a:rPr lang="en-CA" baseline="0" dirty="0"/>
              <a:t>Initially, we have no observations and we have no explanation.</a:t>
            </a:r>
            <a:endParaRPr lang="en-CA" dirty="0"/>
          </a:p>
          <a:p>
            <a:endParaRPr lang="en-CA" dirty="0"/>
          </a:p>
          <a:p>
            <a:r>
              <a:rPr lang="en-CA" dirty="0"/>
              <a:t>[CLICK]</a:t>
            </a:r>
          </a:p>
          <a:p>
            <a:endParaRPr lang="en-CA" dirty="0"/>
          </a:p>
          <a:p>
            <a:r>
              <a:rPr lang="en-CA" dirty="0"/>
              <a:t>Now,</a:t>
            </a:r>
            <a:r>
              <a:rPr lang="en-CA" baseline="0" dirty="0"/>
              <a:t> let’s say we receive the observation ‘Move to region 1’.</a:t>
            </a:r>
          </a:p>
          <a:p>
            <a:endParaRPr lang="en-CA" baseline="0" dirty="0"/>
          </a:p>
          <a:p>
            <a:r>
              <a:rPr lang="en-CA" baseline="0" dirty="0"/>
              <a:t>In the plan library, there are only two goals that can be achieved by a plan starting with the action ‘Move to Region 1’.</a:t>
            </a:r>
          </a:p>
          <a:p>
            <a:endParaRPr lang="en-CA" baseline="0" dirty="0"/>
          </a:p>
          <a:p>
            <a:r>
              <a:rPr lang="en-CA" baseline="0" dirty="0"/>
              <a:t>[CLICK]</a:t>
            </a:r>
          </a:p>
          <a:p>
            <a:endParaRPr lang="en-CA" baseline="0" dirty="0"/>
          </a:p>
          <a:p>
            <a:r>
              <a:rPr lang="en-CA" baseline="0" dirty="0"/>
              <a:t>That is, the goal of Exploring the territory.</a:t>
            </a:r>
          </a:p>
          <a:p>
            <a:endParaRPr lang="en-CA" baseline="0" dirty="0"/>
          </a:p>
          <a:p>
            <a:r>
              <a:rPr lang="en-CA" baseline="0" dirty="0"/>
              <a:t>[CLICK]</a:t>
            </a:r>
          </a:p>
          <a:p>
            <a:endParaRPr lang="en-CA" baseline="0" dirty="0"/>
          </a:p>
          <a:p>
            <a:r>
              <a:rPr lang="en-CA" baseline="0" dirty="0"/>
              <a:t>And the goal of Expanding the map.</a:t>
            </a:r>
          </a:p>
          <a:p>
            <a:endParaRPr lang="en-CA" baseline="0" dirty="0"/>
          </a:p>
          <a:p>
            <a:r>
              <a:rPr lang="en-CA" baseline="0" dirty="0"/>
              <a:t>These are the only two partial derivation trees compatible with a plan that starts with the action ‘Move to Region 1’. Each of these derivation trees is an explanation for the action.</a:t>
            </a:r>
            <a:endParaRPr lang="en-CA" dirty="0"/>
          </a:p>
          <a:p>
            <a:endParaRPr lang="en-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37</a:t>
            </a:fld>
            <a:endParaRPr lang="en-CA" sz="1100" dirty="0">
              <a:solidFill>
                <a:prstClr val="black"/>
              </a:solidFill>
              <a:latin typeface="Calibri"/>
            </a:endParaRPr>
          </a:p>
        </p:txBody>
      </p:sp>
    </p:spTree>
    <p:extLst>
      <p:ext uri="{BB962C8B-B14F-4D97-AF65-F5344CB8AC3E}">
        <p14:creationId xmlns:p14="http://schemas.microsoft.com/office/powerpoint/2010/main" val="60756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BD77F69E-E84F-4396-99E8-ACAA9830E39A}" type="slidenum">
              <a:rPr lang="fr-CA" altLang="en-US"/>
              <a:pPr eaLnBrk="1" hangingPunct="1"/>
              <a:t>5</a:t>
            </a:fld>
            <a:endParaRPr lang="fr-CA"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CA" dirty="0"/>
              <a:t>Now</a:t>
            </a:r>
            <a:r>
              <a:rPr lang="en-CA" baseline="0" dirty="0"/>
              <a:t> assume that we receive a second observation, which is ‘Move To Region 3’.</a:t>
            </a:r>
          </a:p>
          <a:p>
            <a:endParaRPr lang="en-CA" baseline="0" dirty="0"/>
          </a:p>
          <a:p>
            <a:r>
              <a:rPr lang="en-CA" baseline="0" dirty="0"/>
              <a:t>A possible explanation for this action is that the agent is continuing the execution of the plan for the goal Explore. </a:t>
            </a:r>
          </a:p>
          <a:p>
            <a:endParaRPr lang="en-CA" baseline="0" dirty="0"/>
          </a:p>
          <a:p>
            <a:r>
              <a:rPr lang="en-CA" baseline="0" dirty="0"/>
              <a:t>[CLICK]</a:t>
            </a:r>
          </a:p>
          <a:p>
            <a:endParaRPr lang="en-CA" baseline="0" dirty="0"/>
          </a:p>
          <a:p>
            <a:r>
              <a:rPr lang="en-CA" baseline="0" dirty="0"/>
              <a:t>This corresponds to the new derivation three, expanded from the previous one.</a:t>
            </a:r>
          </a:p>
          <a:p>
            <a:endParaRPr lang="en-CA" baseline="0" dirty="0"/>
          </a:p>
          <a:p>
            <a:r>
              <a:rPr lang="en-CA" baseline="0" dirty="0"/>
              <a:t>Another possible explanation is that the agent is executing the action ‘Move to Region 3’ in order to attack Region 3. This is a new goal, compatible with the ‘Expand’ goal hypothesis.</a:t>
            </a:r>
          </a:p>
          <a:p>
            <a:endParaRPr lang="en-CA" baseline="0" dirty="0"/>
          </a:p>
          <a:p>
            <a:r>
              <a:rPr lang="en-CA" baseline="0" dirty="0"/>
              <a:t>[CLICK]</a:t>
            </a:r>
          </a:p>
          <a:p>
            <a:endParaRPr lang="en-CA" baseline="0" dirty="0"/>
          </a:p>
          <a:p>
            <a:r>
              <a:rPr lang="en-CA" baseline="0" dirty="0"/>
              <a:t>We thus add the tree to the ‘Expand Hypothesis’. This reflects the possibility that the agent might be pursuing two goals, Expand and Attack’ at the same time.  </a:t>
            </a:r>
          </a:p>
          <a:p>
            <a:endParaRPr lang="en-CA" baseline="0" dirty="0"/>
          </a:p>
          <a:p>
            <a:r>
              <a:rPr lang="en-CA" baseline="0" dirty="0"/>
              <a:t>To summarize, the</a:t>
            </a:r>
            <a:r>
              <a:rPr lang="en-CA" noProof="0" dirty="0"/>
              <a:t> hypothesis space</a:t>
            </a:r>
            <a:r>
              <a:rPr lang="en-CA" baseline="0" noProof="0" dirty="0"/>
              <a:t> is as a tree, such that every node at depth N in the tree is a minimal forest explaining the first N sequence of observations. </a:t>
            </a:r>
            <a:r>
              <a:rPr lang="en-CA" baseline="0" dirty="0"/>
              <a:t>The different hypotheses are mutually </a:t>
            </a:r>
            <a:r>
              <a:rPr lang="en-CA" baseline="0"/>
              <a:t>exclusive.</a:t>
            </a:r>
            <a:endParaRPr lang="en-CA" baseline="0" noProof="0" dirty="0"/>
          </a:p>
          <a:p>
            <a:endParaRPr lang="en-CA" noProof="0" dirty="0"/>
          </a:p>
          <a:p>
            <a:r>
              <a:rPr lang="en-CA" noProof="0" dirty="0"/>
              <a:t>In practice, we do not need to</a:t>
            </a:r>
            <a:r>
              <a:rPr lang="en-CA" baseline="0" noProof="0" dirty="0"/>
              <a:t> keep the entire tree in memory. Only the frontier of the tree is needed.</a:t>
            </a:r>
          </a:p>
          <a:p>
            <a:endParaRPr lang="fr-CA" baseline="0"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38</a:t>
            </a:fld>
            <a:endParaRPr lang="en-CA" sz="1100" dirty="0">
              <a:solidFill>
                <a:prstClr val="black"/>
              </a:solidFill>
              <a:latin typeface="Calibri"/>
            </a:endParaRPr>
          </a:p>
        </p:txBody>
      </p:sp>
    </p:spTree>
    <p:extLst>
      <p:ext uri="{BB962C8B-B14F-4D97-AF65-F5344CB8AC3E}">
        <p14:creationId xmlns:p14="http://schemas.microsoft.com/office/powerpoint/2010/main" val="821078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a:t>
            </a:r>
            <a:r>
              <a:rPr lang="en-CA" baseline="0" dirty="0"/>
              <a:t>I can explain how a model-counting approach to plan recognition works. </a:t>
            </a:r>
          </a:p>
          <a:p>
            <a:endParaRPr lang="en-CA" baseline="0" dirty="0"/>
          </a:p>
          <a:p>
            <a:r>
              <a:rPr lang="en-CA" baseline="0" dirty="0"/>
              <a:t>This approach was introduced by Geib and Goldman a few years ago. They have a paper describing the approach in details in Artificial Intelligence 2009.  </a:t>
            </a:r>
          </a:p>
          <a:p>
            <a:endParaRPr lang="en-CA" baseline="0" dirty="0"/>
          </a:p>
          <a:p>
            <a:r>
              <a:rPr lang="en-CA" baseline="0" dirty="0"/>
              <a:t>[CLICK]</a:t>
            </a:r>
          </a:p>
          <a:p>
            <a:endParaRPr lang="en-CA" baseline="0" dirty="0"/>
          </a:p>
          <a:p>
            <a:r>
              <a:rPr lang="en-CA" baseline="0" dirty="0"/>
              <a:t>As input, the approach takes a plan library and a sequence of observations. </a:t>
            </a:r>
          </a:p>
          <a:p>
            <a:endParaRPr lang="en-CA" baseline="0" dirty="0"/>
          </a:p>
          <a:p>
            <a:r>
              <a:rPr lang="en-CA" baseline="0" dirty="0"/>
              <a:t>[CLICK]</a:t>
            </a:r>
          </a:p>
          <a:p>
            <a:endParaRPr lang="en-CA" baseline="0" dirty="0"/>
          </a:p>
          <a:p>
            <a:r>
              <a:rPr lang="en-CA" baseline="0" dirty="0"/>
              <a:t>Then, we generate the hypothesis tree as I have just described. </a:t>
            </a:r>
          </a:p>
          <a:p>
            <a:endParaRPr lang="en-CA" baseline="0" dirty="0"/>
          </a:p>
          <a:p>
            <a:r>
              <a:rPr lang="en-CA" baseline="0" dirty="0"/>
              <a:t>[CLICK]</a:t>
            </a:r>
          </a:p>
          <a:p>
            <a:endParaRPr lang="en-CA" baseline="0" dirty="0"/>
          </a:p>
          <a:p>
            <a:r>
              <a:rPr lang="en-CA" baseline="0" dirty="0"/>
              <a:t>Then, to compute the probability of a given goal g, given a sequence of observation theta:</a:t>
            </a:r>
          </a:p>
          <a:p>
            <a:r>
              <a:rPr lang="en-CA" baseline="0" dirty="0"/>
              <a:t>    We compute the sum of the probability of  (a hypothesis AND  theta) for all hypotheses containing the goal. </a:t>
            </a:r>
          </a:p>
          <a:p>
            <a:r>
              <a:rPr lang="en-CA" baseline="0" dirty="0"/>
              <a:t>    Then we divide by the sum of the probability of  (a hypothesis AND  theta) for all hypotheses. </a:t>
            </a:r>
          </a:p>
          <a:p>
            <a:endParaRPr lang="en-CA" baseline="0" dirty="0"/>
          </a:p>
          <a:p>
            <a:r>
              <a:rPr lang="en-CA" baseline="0" dirty="0"/>
              <a:t>In another words, the probability of a goal somewhat reflects the proportion of the set of hypotheses containing the goal.</a:t>
            </a:r>
          </a:p>
          <a:p>
            <a:endParaRPr lang="en-CA" baseline="0" dirty="0"/>
          </a:p>
          <a:p>
            <a:r>
              <a:rPr lang="en-CA" baseline="0" dirty="0"/>
              <a:t>The probability of a hypothesis and a sequence of observation theta, is computed from the probabilistic model of the plan library. </a:t>
            </a:r>
          </a:p>
          <a:p>
            <a:endParaRPr lang="en-CA" baseline="0" dirty="0"/>
          </a:p>
          <a:p>
            <a:r>
              <a:rPr lang="en-CA" baseline="0" dirty="0"/>
              <a:t>[CLICK]</a:t>
            </a:r>
          </a:p>
          <a:p>
            <a:endParaRPr lang="en-CA" baseline="0" dirty="0"/>
          </a:p>
          <a:p>
            <a:r>
              <a:rPr lang="en-CA" baseline="0" dirty="0"/>
              <a:t>This approach is simple and intuitive, except that it comes with a combinatorial explosion of the hypotheses. And it has several other limitations that I have mentioned.</a:t>
            </a:r>
            <a:endParaRPr lang="en-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ABF25524-B6E5-4BCF-A854-F0160B49A376}" type="slidenum">
              <a:rPr lang="en-CA" sz="1100">
                <a:solidFill>
                  <a:prstClr val="black"/>
                </a:solidFill>
                <a:latin typeface="Calibri"/>
              </a:rPr>
              <a:pPr algn="r" defTabSz="873161" eaLnBrk="1" fontAlgn="auto" hangingPunct="1">
                <a:spcBef>
                  <a:spcPts val="0"/>
                </a:spcBef>
                <a:spcAft>
                  <a:spcPts val="0"/>
                </a:spcAft>
                <a:defRPr/>
              </a:pPr>
              <a:t>39</a:t>
            </a:fld>
            <a:endParaRPr lang="en-CA" sz="1100" dirty="0">
              <a:solidFill>
                <a:prstClr val="black"/>
              </a:solidFill>
              <a:latin typeface="Calibri"/>
            </a:endParaRPr>
          </a:p>
        </p:txBody>
      </p:sp>
    </p:spTree>
    <p:extLst>
      <p:ext uri="{BB962C8B-B14F-4D97-AF65-F5344CB8AC3E}">
        <p14:creationId xmlns:p14="http://schemas.microsoft.com/office/powerpoint/2010/main" val="1042377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paper, we discuss</a:t>
            </a:r>
            <a:r>
              <a:rPr lang="en-CA" baseline="0" dirty="0"/>
              <a:t> experiments on a artificial domain, showing significant gains for our approach compared to Geib &amp; Goldman’s approach. Here, I will briefly present results with StarCraft.</a:t>
            </a:r>
          </a:p>
          <a:p>
            <a:endParaRPr lang="en-CA" baseline="0" dirty="0"/>
          </a:p>
          <a:p>
            <a:r>
              <a:rPr lang="en-CA" baseline="0" dirty="0"/>
              <a:t>We created a map of 11 regions and then randomly generated plan libraries for plans consisting of  </a:t>
            </a:r>
            <a:r>
              <a:rPr lang="en-CA" b="1" baseline="0" dirty="0"/>
              <a:t>Defending a base, </a:t>
            </a:r>
            <a:r>
              <a:rPr lang="en-CA" b="0" baseline="0" dirty="0"/>
              <a:t> </a:t>
            </a:r>
            <a:r>
              <a:rPr lang="en-CA" b="1" baseline="0" dirty="0"/>
              <a:t>Attacking a base, </a:t>
            </a:r>
            <a:r>
              <a:rPr lang="en-CA" b="1" dirty="0"/>
              <a:t>Expanding the map.</a:t>
            </a:r>
            <a:endParaRPr lang="en-CA" sz="1100" dirty="0">
              <a:latin typeface="+mn-lt"/>
              <a:cs typeface="Arial" charset="0"/>
            </a:endParaRPr>
          </a:p>
          <a:p>
            <a:endParaRPr lang="en-CA" sz="1100" dirty="0">
              <a:latin typeface="+mn-lt"/>
              <a:cs typeface="Arial" charset="0"/>
            </a:endParaRPr>
          </a:p>
          <a:p>
            <a:r>
              <a:rPr lang="en-CA" sz="1100" dirty="0">
                <a:latin typeface="+mn-lt"/>
                <a:cs typeface="Arial" charset="0"/>
              </a:rPr>
              <a:t>~~~~~~~~</a:t>
            </a:r>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40</a:t>
            </a:fld>
            <a:endParaRPr lang="en-CA" dirty="0"/>
          </a:p>
        </p:txBody>
      </p:sp>
    </p:spTree>
    <p:extLst>
      <p:ext uri="{BB962C8B-B14F-4D97-AF65-F5344CB8AC3E}">
        <p14:creationId xmlns:p14="http://schemas.microsoft.com/office/powerpoint/2010/main" val="3761740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baseline="0" dirty="0"/>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41</a:t>
            </a:fld>
            <a:endParaRPr lang="en-CA" dirty="0"/>
          </a:p>
        </p:txBody>
      </p:sp>
    </p:spTree>
    <p:extLst>
      <p:ext uri="{BB962C8B-B14F-4D97-AF65-F5344CB8AC3E}">
        <p14:creationId xmlns:p14="http://schemas.microsoft.com/office/powerpoint/2010/main" val="2080580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806E6A6-4EE6-4D6A-9AB0-2DA56CA2AFCC}" type="slidenum">
              <a:rPr lang="fr-CA" altLang="en-US"/>
              <a:pPr eaLnBrk="1" hangingPunct="1"/>
              <a:t>42</a:t>
            </a:fld>
            <a:endParaRPr lang="fr-CA" altLang="en-US"/>
          </a:p>
        </p:txBody>
      </p:sp>
      <p:sp>
        <p:nvSpPr>
          <p:cNvPr id="3072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0724" name="Rectangle 3"/>
              <p:cNvSpPr>
                <a:spLocks noGrp="1" noChangeArrowheads="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endParaRPr lang="en-CA" altLang="en-US" dirty="0"/>
              </a:p>
            </p:txBody>
          </p:sp>
        </mc:Choice>
        <mc:Fallback xmlns="">
          <p:sp>
            <p:nvSpPr>
              <p:cNvPr id="307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smtClean="0"/>
                  <a:t>Idée : se mettre à la place de l’agent observé pour reconnaître son plan</a:t>
                </a:r>
              </a:p>
              <a:p>
                <a:r>
                  <a:rPr lang="fr-CA" dirty="0"/>
                  <a:t>Permet de s’affranchir d’une librairie de plan </a:t>
                </a:r>
              </a:p>
              <a:p>
                <a:pPr lvl="1"/>
                <a:r>
                  <a:rPr lang="fr-CA" dirty="0"/>
                  <a:t>Seules les actions primitives nécessaires</a:t>
                </a:r>
              </a:p>
              <a:p>
                <a:pPr lvl="1"/>
                <a:r>
                  <a:rPr lang="fr-CA" dirty="0"/>
                  <a:t>Les plans à reconnaître ne sont donc pas limités par cette librairie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err="1"/>
                  <a:t>Bottleneck</a:t>
                </a:r>
                <a:r>
                  <a:rPr lang="fr-CA" dirty="0"/>
                  <a:t>: 2|G| appels nécessaires à l’algorithme de planification (où G est l’ensemble des buts possibles poursuivis par l’agent)</a:t>
                </a:r>
                <a:endParaRPr lang="en-CA" dirty="0"/>
              </a:p>
              <a:p>
                <a:r>
                  <a:rPr lang="en-CA" dirty="0"/>
                  <a:t>Remarque : </a:t>
                </a:r>
                <a:r>
                  <a:rPr lang="en-CA" dirty="0" err="1"/>
                  <a:t>en</a:t>
                </a:r>
                <a:r>
                  <a:rPr lang="en-CA" dirty="0"/>
                  <a:t> </a:t>
                </a:r>
                <a:r>
                  <a:rPr lang="en-CA" dirty="0" err="1"/>
                  <a:t>supposant</a:t>
                </a:r>
                <a:r>
                  <a:rPr lang="en-CA" dirty="0"/>
                  <a:t> agent </a:t>
                </a:r>
                <a:r>
                  <a:rPr lang="en-CA" dirty="0" err="1"/>
                  <a:t>complètement</a:t>
                </a:r>
                <a:r>
                  <a:rPr lang="en-CA" dirty="0"/>
                  <a:t> </a:t>
                </a:r>
                <a:r>
                  <a:rPr lang="en-CA" dirty="0" err="1"/>
                  <a:t>déterministe</a:t>
                </a:r>
                <a:endParaRPr lang="en-CA" dirty="0"/>
              </a:p>
              <a:p>
                <a:endParaRPr lang="en-CA"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et </a:t>
                </a:r>
                <a:r>
                  <a:rPr lang="en-CA" i="0">
                    <a:latin typeface="Cambria Math" panose="02040503050406030204" pitchFamily="18" charset="0"/>
                    <a:ea typeface="Cambria Math" panose="02040503050406030204" pitchFamily="18" charset="0"/>
                  </a:rPr>
                  <a:t>𝛼^′</a:t>
                </a:r>
                <a:r>
                  <a:rPr lang="en-CA" b="0" dirty="0">
                    <a:ea typeface="Cambria Math" panose="02040503050406030204" pitchFamily="18" charset="0"/>
                  </a:rPr>
                  <a:t> </a:t>
                </a:r>
                <a:r>
                  <a:rPr lang="en-CA" b="0" dirty="0" err="1">
                    <a:ea typeface="Cambria Math" panose="02040503050406030204" pitchFamily="18" charset="0"/>
                  </a:rPr>
                  <a:t>sont</a:t>
                </a:r>
                <a:r>
                  <a:rPr lang="en-CA" b="0" dirty="0">
                    <a:ea typeface="Cambria Math" panose="02040503050406030204" pitchFamily="18" charset="0"/>
                  </a:rPr>
                  <a:t> des </a:t>
                </a:r>
                <a:r>
                  <a:rPr lang="en-CA" b="0" dirty="0" err="1">
                    <a:ea typeface="Cambria Math" panose="02040503050406030204" pitchFamily="18" charset="0"/>
                  </a:rPr>
                  <a:t>constantes</a:t>
                </a:r>
                <a:r>
                  <a:rPr lang="en-CA" b="0" dirty="0">
                    <a:ea typeface="Cambria Math" panose="02040503050406030204" pitchFamily="18" charset="0"/>
                  </a:rPr>
                  <a:t> </a:t>
                </a:r>
                <a:r>
                  <a:rPr lang="fr-CA" dirty="0"/>
                  <a:t>de normalisation</a:t>
                </a:r>
              </a:p>
              <a:p>
                <a:pPr marL="285750" indent="-285750">
                  <a:buFont typeface="Arial" panose="020B0604020202020204" pitchFamily="34" charset="0"/>
                  <a:buChar char="•"/>
                </a:pPr>
                <a:r>
                  <a:rPr lang="en-CA" i="0">
                    <a:latin typeface="Cambria Math" panose="02040503050406030204" pitchFamily="18" charset="0"/>
                    <a:ea typeface="Cambria Math" panose="02040503050406030204" pitchFamily="18" charset="0"/>
                  </a:rPr>
                  <a:t>𝛽</a:t>
                </a:r>
                <a:r>
                  <a:rPr lang="fr-CA" dirty="0"/>
                  <a:t> est une constante positive (distribution de Boltzmann)</a:t>
                </a:r>
              </a:p>
              <a:p>
                <a:pPr marL="285750" indent="-285750">
                  <a:buFont typeface="Arial" panose="020B0604020202020204" pitchFamily="34" charset="0"/>
                  <a:buChar char="•"/>
                </a:pPr>
                <a:r>
                  <a:rPr lang="en-CA" dirty="0"/>
                  <a:t>c(G, O) </a:t>
                </a:r>
                <a:r>
                  <a:rPr lang="en-CA" dirty="0" err="1"/>
                  <a:t>est</a:t>
                </a:r>
                <a:r>
                  <a:rPr lang="en-CA" dirty="0"/>
                  <a:t> le </a:t>
                </a:r>
                <a:r>
                  <a:rPr lang="en-CA" dirty="0" err="1"/>
                  <a:t>coût</a:t>
                </a:r>
                <a:r>
                  <a:rPr lang="en-CA" dirty="0"/>
                  <a:t> </a:t>
                </a:r>
                <a:r>
                  <a:rPr lang="en-CA" dirty="0" err="1"/>
                  <a:t>d’atteindre</a:t>
                </a:r>
                <a:r>
                  <a:rPr lang="en-CA" dirty="0"/>
                  <a:t> </a:t>
                </a:r>
                <a:r>
                  <a:rPr lang="en-CA" dirty="0" err="1"/>
                  <a:t>ce</a:t>
                </a:r>
                <a:r>
                  <a:rPr lang="en-CA" dirty="0"/>
                  <a:t> but </a:t>
                </a:r>
                <a:r>
                  <a:rPr lang="en-CA" dirty="0" err="1"/>
                  <a:t>en</a:t>
                </a:r>
                <a:r>
                  <a:rPr lang="en-CA" dirty="0"/>
                  <a:t> se conformant aux observations</a:t>
                </a:r>
              </a:p>
              <a:p>
                <a:pPr marL="285750" indent="-285750">
                  <a:buFont typeface="Arial" panose="020B0604020202020204" pitchFamily="34" charset="0"/>
                  <a:buChar char="•"/>
                </a:pPr>
                <a:r>
                  <a:rPr lang="en-CA" i="0" smtClean="0">
                    <a:latin typeface="Cambria Math" panose="02040503050406030204" pitchFamily="18" charset="0"/>
                    <a:ea typeface="Cambria Math" panose="02040503050406030204" pitchFamily="18" charset="0"/>
                  </a:rPr>
                  <a:t>𝑐(𝐺,</a:t>
                </a:r>
                <a:r>
                  <a:rPr lang="en-CA" i="0">
                    <a:latin typeface="Cambria Math" panose="02040503050406030204" pitchFamily="18" charset="0"/>
                  </a:rPr>
                  <a:t>𝑂 ̅</a:t>
                </a:r>
                <a:r>
                  <a:rPr lang="en-CA" dirty="0"/>
                  <a:t>) </a:t>
                </a:r>
                <a:r>
                  <a:rPr lang="en-CA" dirty="0" err="1"/>
                  <a:t>est</a:t>
                </a:r>
                <a:r>
                  <a:rPr lang="en-CA" dirty="0"/>
                  <a:t> le </a:t>
                </a:r>
                <a:r>
                  <a:rPr lang="en-CA" dirty="0" err="1"/>
                  <a:t>coût</a:t>
                </a:r>
                <a:r>
                  <a:rPr lang="en-CA" baseline="0" dirty="0"/>
                  <a:t> </a:t>
                </a:r>
                <a:r>
                  <a:rPr lang="en-CA" baseline="0" dirty="0" err="1"/>
                  <a:t>d’atteindre</a:t>
                </a:r>
                <a:r>
                  <a:rPr lang="en-CA" baseline="0" dirty="0"/>
                  <a:t> </a:t>
                </a:r>
                <a:r>
                  <a:rPr lang="en-CA" baseline="0" dirty="0" err="1"/>
                  <a:t>ce</a:t>
                </a:r>
                <a:r>
                  <a:rPr lang="en-CA" baseline="0" dirty="0"/>
                  <a:t> but </a:t>
                </a:r>
                <a:r>
                  <a:rPr lang="en-CA" baseline="0" dirty="0" err="1"/>
                  <a:t>en</a:t>
                </a:r>
                <a:r>
                  <a:rPr lang="en-CA" baseline="0" dirty="0"/>
                  <a:t> ne se conformant pas aux observations</a:t>
                </a:r>
                <a:r>
                  <a:rPr lang="en-CA" dirty="0"/>
                  <a:t> </a:t>
                </a:r>
                <a:endParaRPr lang="fr-CA" dirty="0"/>
              </a:p>
              <a:p>
                <a:pPr eaLnBrk="1" hangingPunct="1"/>
                <a:endParaRPr lang="en-CA" altLang="en-US" dirty="0" smtClean="0"/>
              </a:p>
            </p:txBody>
          </p:sp>
        </mc:Fallback>
      </mc:AlternateContent>
    </p:spTree>
    <p:extLst>
      <p:ext uri="{BB962C8B-B14F-4D97-AF65-F5344CB8AC3E}">
        <p14:creationId xmlns:p14="http://schemas.microsoft.com/office/powerpoint/2010/main" val="70316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797E76FA-F525-46C3-887B-EC2E754BF130}" type="slidenum">
              <a:rPr lang="fr-CA" altLang="en-US"/>
              <a:pPr eaLnBrk="1" hangingPunct="1"/>
              <a:t>6</a:t>
            </a:fld>
            <a:endParaRPr lang="fr-CA"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CA" baseline="0" dirty="0"/>
          </a:p>
          <a:p>
            <a:r>
              <a:rPr lang="en-CA" baseline="0" dirty="0"/>
              <a:t>Let’s say we  have two agents, A and B.</a:t>
            </a:r>
          </a:p>
          <a:p>
            <a:endParaRPr lang="en-CA" baseline="0" dirty="0"/>
          </a:p>
          <a:p>
            <a:r>
              <a:rPr lang="en-CA" baseline="0" dirty="0"/>
              <a:t>In the top left corner of the map, there is a base belonging to Agent A. Below the base, there is </a:t>
            </a:r>
            <a:r>
              <a:rPr lang="en-CA" baseline="0" dirty="0">
                <a:solidFill>
                  <a:srgbClr val="FF0000"/>
                </a:solidFill>
              </a:rPr>
              <a:t> a defensive building also belonging to Agent A. </a:t>
            </a:r>
            <a:r>
              <a:rPr lang="en-CA" baseline="0" dirty="0"/>
              <a:t>On the bottom right, there is a base belonging to Agent B. Upper that base, there is a mine from which the agents can collect resources for building bases.</a:t>
            </a:r>
          </a:p>
          <a:p>
            <a:endParaRPr lang="en-CA" baseline="0" dirty="0"/>
          </a:p>
          <a:p>
            <a:r>
              <a:rPr lang="en-CA" baseline="0" dirty="0"/>
              <a:t>[CLICK]</a:t>
            </a:r>
          </a:p>
          <a:p>
            <a:endParaRPr lang="en-CA" baseline="0" dirty="0"/>
          </a:p>
          <a:p>
            <a:r>
              <a:rPr lang="en-CA" baseline="0" dirty="0"/>
              <a:t>Once A sees B moving, he would like to predict </a:t>
            </a:r>
          </a:p>
          <a:p>
            <a:endParaRPr lang="en-CA" baseline="0" dirty="0"/>
          </a:p>
          <a:p>
            <a:r>
              <a:rPr lang="en-CA" baseline="0" dirty="0"/>
              <a:t>[CLICK]</a:t>
            </a:r>
          </a:p>
          <a:p>
            <a:r>
              <a:rPr lang="en-CA" baseline="0" dirty="0"/>
              <a:t>whether B is trying to collect resources, </a:t>
            </a:r>
          </a:p>
          <a:p>
            <a:endParaRPr lang="en-CA" baseline="0" dirty="0"/>
          </a:p>
          <a:p>
            <a:r>
              <a:rPr lang="en-CA" baseline="0" dirty="0"/>
              <a:t>[CLICK]</a:t>
            </a:r>
          </a:p>
          <a:p>
            <a:r>
              <a:rPr lang="en-CA" baseline="0" dirty="0"/>
              <a:t>is returning to his base, </a:t>
            </a:r>
          </a:p>
          <a:p>
            <a:endParaRPr lang="en-CA" baseline="0" dirty="0"/>
          </a:p>
          <a:p>
            <a:r>
              <a:rPr lang="en-CA" baseline="0" dirty="0"/>
              <a:t>[CLICK]</a:t>
            </a:r>
          </a:p>
          <a:p>
            <a:r>
              <a:rPr lang="en-CA" baseline="0" dirty="0"/>
              <a:t>or is attacking A’s base?  </a:t>
            </a:r>
          </a:p>
          <a:p>
            <a:endParaRPr lang="en-CA" baseline="0" dirty="0"/>
          </a:p>
          <a:p>
            <a:r>
              <a:rPr lang="en-CA" baseline="0" dirty="0"/>
              <a:t>Agent B  could also be aiming for a combination of some of these goals. Or, he could simply be exploring the map. </a:t>
            </a:r>
          </a:p>
          <a:p>
            <a:endParaRPr lang="en-CA" baseline="0" dirty="0"/>
          </a:p>
          <a:p>
            <a:r>
              <a:rPr lang="en-CA" baseline="0" dirty="0"/>
              <a:t>He also be trying to distract Agent A, while getting ready for a much stronger strike elsewhere.</a:t>
            </a:r>
          </a:p>
          <a:p>
            <a:endParaRPr lang="en-CA" baseline="0" dirty="0"/>
          </a:p>
          <a:p>
            <a:endParaRPr lang="en-CA" baseline="0" dirty="0"/>
          </a:p>
          <a:p>
            <a:endParaRPr lang="en-CA" baseline="0" dirty="0"/>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7</a:t>
            </a:fld>
            <a:endParaRPr lang="en-CA" dirty="0"/>
          </a:p>
        </p:txBody>
      </p:sp>
    </p:spTree>
    <p:extLst>
      <p:ext uri="{BB962C8B-B14F-4D97-AF65-F5344CB8AC3E}">
        <p14:creationId xmlns:p14="http://schemas.microsoft.com/office/powerpoint/2010/main" val="35829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As new observations come in, </a:t>
            </a:r>
          </a:p>
          <a:p>
            <a:endParaRPr lang="en-CA" baseline="0" dirty="0"/>
          </a:p>
          <a:p>
            <a:r>
              <a:rPr lang="en-CA" baseline="0" dirty="0"/>
              <a:t>[CLICK]</a:t>
            </a:r>
          </a:p>
          <a:p>
            <a:endParaRPr lang="en-CA" baseline="0" dirty="0"/>
          </a:p>
          <a:p>
            <a:r>
              <a:rPr lang="en-CA" baseline="0" dirty="0"/>
              <a:t>Agent A will update his predictions.</a:t>
            </a:r>
          </a:p>
          <a:p>
            <a:endParaRPr lang="en-CA" baseline="0" dirty="0"/>
          </a:p>
          <a:p>
            <a:r>
              <a:rPr lang="en-CA" baseline="0" dirty="0"/>
              <a:t>[CLICK]</a:t>
            </a:r>
          </a:p>
        </p:txBody>
      </p:sp>
      <p:sp>
        <p:nvSpPr>
          <p:cNvPr id="4" name="Slide Number Placeholder 3"/>
          <p:cNvSpPr>
            <a:spLocks noGrp="1"/>
          </p:cNvSpPr>
          <p:nvPr>
            <p:ph type="sldNum" sz="quarter" idx="10"/>
          </p:nvPr>
        </p:nvSpPr>
        <p:spPr/>
        <p:txBody>
          <a:bodyPr lIns="87316" tIns="43658" rIns="87316" bIns="43658"/>
          <a:lstStyle/>
          <a:p>
            <a:pPr>
              <a:defRPr/>
            </a:pPr>
            <a:fld id="{ABF25524-B6E5-4BCF-A854-F0160B49A376}" type="slidenum">
              <a:rPr lang="en-CA" smtClean="0"/>
              <a:pPr>
                <a:defRPr/>
              </a:pPr>
              <a:t>8</a:t>
            </a:fld>
            <a:endParaRPr lang="en-CA" dirty="0"/>
          </a:p>
        </p:txBody>
      </p:sp>
    </p:spTree>
    <p:extLst>
      <p:ext uri="{BB962C8B-B14F-4D97-AF65-F5344CB8AC3E}">
        <p14:creationId xmlns:p14="http://schemas.microsoft.com/office/powerpoint/2010/main" val="69735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009481E9-528A-4030-8AA8-E7FF0BF47E97}" type="slidenum">
              <a:rPr lang="fr-CA" altLang="en-US"/>
              <a:pPr eaLnBrk="1" hangingPunct="1"/>
              <a:t>9</a:t>
            </a:fld>
            <a:endParaRPr lang="fr-CA"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4294967295"/>
          </p:nvPr>
        </p:nvSpPr>
        <p:spPr bwMode="auto">
          <a:xfrm>
            <a:off x="3970734" y="8773357"/>
            <a:ext cx="3038145" cy="46119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defTabSz="923186">
              <a:defRPr>
                <a:solidFill>
                  <a:schemeClr val="tx1"/>
                </a:solidFill>
                <a:latin typeface="Arial" charset="0"/>
              </a:defRPr>
            </a:lvl1pPr>
            <a:lvl2pPr marL="709443" indent="-272863" defTabSz="923186">
              <a:defRPr>
                <a:solidFill>
                  <a:schemeClr val="tx1"/>
                </a:solidFill>
                <a:latin typeface="Arial" charset="0"/>
              </a:defRPr>
            </a:lvl2pPr>
            <a:lvl3pPr marL="1091451" indent="-218290" defTabSz="923186">
              <a:defRPr>
                <a:solidFill>
                  <a:schemeClr val="tx1"/>
                </a:solidFill>
                <a:latin typeface="Arial" charset="0"/>
              </a:defRPr>
            </a:lvl3pPr>
            <a:lvl4pPr marL="1528031" indent="-218290" defTabSz="923186">
              <a:defRPr>
                <a:solidFill>
                  <a:schemeClr val="tx1"/>
                </a:solidFill>
                <a:latin typeface="Arial" charset="0"/>
              </a:defRPr>
            </a:lvl4pPr>
            <a:lvl5pPr marL="1964611" indent="-218290" defTabSz="923186">
              <a:defRPr>
                <a:solidFill>
                  <a:schemeClr val="tx1"/>
                </a:solidFill>
                <a:latin typeface="Arial" charset="0"/>
              </a:defRPr>
            </a:lvl5pPr>
            <a:lvl6pPr marL="2401192" indent="-218290" defTabSz="923186" eaLnBrk="0" fontAlgn="base" hangingPunct="0">
              <a:spcBef>
                <a:spcPct val="0"/>
              </a:spcBef>
              <a:spcAft>
                <a:spcPct val="0"/>
              </a:spcAft>
              <a:defRPr>
                <a:solidFill>
                  <a:schemeClr val="tx1"/>
                </a:solidFill>
                <a:latin typeface="Arial" charset="0"/>
              </a:defRPr>
            </a:lvl6pPr>
            <a:lvl7pPr marL="2837772" indent="-218290" defTabSz="923186" eaLnBrk="0" fontAlgn="base" hangingPunct="0">
              <a:spcBef>
                <a:spcPct val="0"/>
              </a:spcBef>
              <a:spcAft>
                <a:spcPct val="0"/>
              </a:spcAft>
              <a:defRPr>
                <a:solidFill>
                  <a:schemeClr val="tx1"/>
                </a:solidFill>
                <a:latin typeface="Arial" charset="0"/>
              </a:defRPr>
            </a:lvl7pPr>
            <a:lvl8pPr marL="3274352" indent="-218290" defTabSz="923186" eaLnBrk="0" fontAlgn="base" hangingPunct="0">
              <a:spcBef>
                <a:spcPct val="0"/>
              </a:spcBef>
              <a:spcAft>
                <a:spcPct val="0"/>
              </a:spcAft>
              <a:defRPr>
                <a:solidFill>
                  <a:schemeClr val="tx1"/>
                </a:solidFill>
                <a:latin typeface="Arial" charset="0"/>
              </a:defRPr>
            </a:lvl8pPr>
            <a:lvl9pPr marL="3710932" indent="-218290" defTabSz="923186" eaLnBrk="0" fontAlgn="base" hangingPunct="0">
              <a:spcBef>
                <a:spcPct val="0"/>
              </a:spcBef>
              <a:spcAft>
                <a:spcPct val="0"/>
              </a:spcAft>
              <a:defRPr>
                <a:solidFill>
                  <a:schemeClr val="tx1"/>
                </a:solidFill>
                <a:latin typeface="Arial" charset="0"/>
              </a:defRPr>
            </a:lvl9pPr>
          </a:lstStyle>
          <a:p>
            <a:pPr eaLnBrk="1" hangingPunct="1"/>
            <a:fld id="{009481E9-528A-4030-8AA8-E7FF0BF47E97}" type="slidenum">
              <a:rPr lang="fr-CA" altLang="en-US"/>
              <a:pPr eaLnBrk="1" hangingPunct="1"/>
              <a:t>10</a:t>
            </a:fld>
            <a:endParaRPr lang="fr-CA"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(Min</a:t>
            </a:r>
            <a:r>
              <a:rPr lang="en-CA" baseline="0" dirty="0"/>
              <a:t> et al., 2014)</a:t>
            </a:r>
          </a:p>
          <a:p>
            <a:endParaRPr lang="en-CA" dirty="0"/>
          </a:p>
          <a:p>
            <a:r>
              <a:rPr lang="fr-CA" dirty="0"/>
              <a:t>Apprend directement les buts du joueur selon ses actions et autres caractéristiques du jeu</a:t>
            </a:r>
          </a:p>
          <a:p>
            <a:r>
              <a:rPr lang="fr-CA" dirty="0"/>
              <a:t>Modèle n-gram : considère également les n-1 buts précédents poursuivis</a:t>
            </a:r>
          </a:p>
          <a:p>
            <a:r>
              <a:rPr lang="fr-CA" dirty="0"/>
              <a:t>Utilise des </a:t>
            </a:r>
            <a:r>
              <a:rPr lang="fr-CA" dirty="0" err="1"/>
              <a:t>autoencodeurs</a:t>
            </a:r>
            <a:r>
              <a:rPr lang="fr-CA" dirty="0"/>
              <a:t> </a:t>
            </a:r>
            <a:r>
              <a:rPr lang="fr-CA" dirty="0" err="1"/>
              <a:t>débruiteurs</a:t>
            </a:r>
            <a:r>
              <a:rPr lang="fr-CA" dirty="0"/>
              <a:t> (</a:t>
            </a:r>
            <a:r>
              <a:rPr lang="fr-CA" dirty="0" err="1"/>
              <a:t>denoising</a:t>
            </a:r>
            <a:r>
              <a:rPr lang="fr-CA" dirty="0"/>
              <a:t> </a:t>
            </a:r>
            <a:r>
              <a:rPr lang="fr-CA" dirty="0" err="1"/>
              <a:t>autoencoders</a:t>
            </a:r>
            <a:r>
              <a:rPr lang="fr-CA" dirty="0"/>
              <a:t>)</a:t>
            </a:r>
          </a:p>
          <a:p>
            <a:pPr lvl="1"/>
            <a:r>
              <a:rPr lang="fr-CA" dirty="0"/>
              <a:t>Permet une meilleure représentation des données aux couches cachées à l’initialisation</a:t>
            </a:r>
          </a:p>
          <a:p>
            <a:pPr lvl="1"/>
            <a:r>
              <a:rPr lang="fr-CA" dirty="0"/>
              <a:t>Permet de mieux s’adapter au bruit dans les données</a:t>
            </a:r>
          </a:p>
          <a:p>
            <a:r>
              <a:rPr lang="fr-CA" dirty="0"/>
              <a:t>Problème : les caractéristiques discriminantes ont été déterminées </a:t>
            </a:r>
            <a:r>
              <a:rPr lang="fr-CA" i="1" dirty="0"/>
              <a:t>a priori</a:t>
            </a:r>
            <a:endParaRPr lang="en-US" i="1" dirty="0"/>
          </a:p>
          <a:p>
            <a:endParaRPr lang="en-CA" dirty="0"/>
          </a:p>
        </p:txBody>
      </p:sp>
      <p:sp>
        <p:nvSpPr>
          <p:cNvPr id="4" name="Slide Number Placeholder 3"/>
          <p:cNvSpPr>
            <a:spLocks noGrp="1"/>
          </p:cNvSpPr>
          <p:nvPr>
            <p:ph type="sldNum" sz="quarter" idx="10"/>
          </p:nvPr>
        </p:nvSpPr>
        <p:spPr/>
        <p:txBody>
          <a:bodyPr lIns="87316" tIns="43658" rIns="87316" bIns="43658"/>
          <a:lstStyle/>
          <a:p>
            <a:pPr algn="r" defTabSz="873161" eaLnBrk="1" fontAlgn="auto" hangingPunct="1">
              <a:spcBef>
                <a:spcPts val="0"/>
              </a:spcBef>
              <a:spcAft>
                <a:spcPts val="0"/>
              </a:spcAft>
              <a:defRPr/>
            </a:pPr>
            <a:fld id="{28857921-4E1F-4487-AD34-EE1F0EAA5C43}" type="slidenum">
              <a:rPr lang="fr-CA" sz="900">
                <a:solidFill>
                  <a:prstClr val="black"/>
                </a:solidFill>
                <a:latin typeface="Calibri"/>
              </a:rPr>
              <a:pPr algn="r" defTabSz="873161" eaLnBrk="1" fontAlgn="auto" hangingPunct="1">
                <a:spcBef>
                  <a:spcPts val="0"/>
                </a:spcBef>
                <a:spcAft>
                  <a:spcPts val="0"/>
                </a:spcAft>
                <a:defRPr/>
              </a:pPr>
              <a:t>12</a:t>
            </a:fld>
            <a:endParaRPr lang="fr-CA" sz="900">
              <a:solidFill>
                <a:prstClr val="black"/>
              </a:solidFill>
              <a:latin typeface="Calibri"/>
            </a:endParaRPr>
          </a:p>
        </p:txBody>
      </p:sp>
    </p:spTree>
    <p:extLst>
      <p:ext uri="{BB962C8B-B14F-4D97-AF65-F5344CB8AC3E}">
        <p14:creationId xmlns:p14="http://schemas.microsoft.com/office/powerpoint/2010/main" val="331202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5"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6" name="Rectangle 10"/>
          <p:cNvSpPr>
            <a:spLocks noGrp="1" noChangeArrowheads="1"/>
          </p:cNvSpPr>
          <p:nvPr>
            <p:ph type="sldNum" sz="quarter" idx="12"/>
          </p:nvPr>
        </p:nvSpPr>
        <p:spPr>
          <a:ln/>
        </p:spPr>
        <p:txBody>
          <a:bodyPr/>
          <a:lstStyle>
            <a:lvl1pPr>
              <a:defRPr/>
            </a:lvl1pPr>
          </a:lstStyle>
          <a:p>
            <a:pPr>
              <a:defRPr/>
            </a:pPr>
            <a:fld id="{84CEF2CA-551B-4053-B033-05DEE90D8AF4}" type="slidenum">
              <a:rPr lang="en-US"/>
              <a:pPr>
                <a:defRPr/>
              </a:pPr>
              <a:t>‹#›</a:t>
            </a:fld>
            <a:endParaRPr lang="en-US"/>
          </a:p>
        </p:txBody>
      </p:sp>
    </p:spTree>
    <p:extLst>
      <p:ext uri="{BB962C8B-B14F-4D97-AF65-F5344CB8AC3E}">
        <p14:creationId xmlns:p14="http://schemas.microsoft.com/office/powerpoint/2010/main" val="383949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5"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6" name="Rectangle 10"/>
          <p:cNvSpPr>
            <a:spLocks noGrp="1" noChangeArrowheads="1"/>
          </p:cNvSpPr>
          <p:nvPr>
            <p:ph type="sldNum" sz="quarter" idx="12"/>
          </p:nvPr>
        </p:nvSpPr>
        <p:spPr>
          <a:ln/>
        </p:spPr>
        <p:txBody>
          <a:bodyPr/>
          <a:lstStyle>
            <a:lvl1pPr>
              <a:defRPr/>
            </a:lvl1pPr>
          </a:lstStyle>
          <a:p>
            <a:pPr>
              <a:defRPr/>
            </a:pPr>
            <a:fld id="{234A6AC7-EF1F-48DF-B594-7B7968188381}" type="slidenum">
              <a:rPr lang="en-US"/>
              <a:pPr>
                <a:defRPr/>
              </a:pPr>
              <a:t>‹#›</a:t>
            </a:fld>
            <a:endParaRPr lang="en-US"/>
          </a:p>
        </p:txBody>
      </p:sp>
    </p:spTree>
    <p:extLst>
      <p:ext uri="{BB962C8B-B14F-4D97-AF65-F5344CB8AC3E}">
        <p14:creationId xmlns:p14="http://schemas.microsoft.com/office/powerpoint/2010/main" val="204148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25" y="101600"/>
            <a:ext cx="2170113" cy="61722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227013" y="101600"/>
            <a:ext cx="6361112"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5"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6" name="Rectangle 10"/>
          <p:cNvSpPr>
            <a:spLocks noGrp="1" noChangeArrowheads="1"/>
          </p:cNvSpPr>
          <p:nvPr>
            <p:ph type="sldNum" sz="quarter" idx="12"/>
          </p:nvPr>
        </p:nvSpPr>
        <p:spPr>
          <a:ln/>
        </p:spPr>
        <p:txBody>
          <a:bodyPr/>
          <a:lstStyle>
            <a:lvl1pPr>
              <a:defRPr/>
            </a:lvl1pPr>
          </a:lstStyle>
          <a:p>
            <a:pPr>
              <a:defRPr/>
            </a:pPr>
            <a:fld id="{5ABDCC65-D994-4A09-A81B-EDF0F307B4BF}" type="slidenum">
              <a:rPr lang="en-US"/>
              <a:pPr>
                <a:defRPr/>
              </a:pPr>
              <a:t>‹#›</a:t>
            </a:fld>
            <a:endParaRPr lang="en-US"/>
          </a:p>
        </p:txBody>
      </p:sp>
    </p:spTree>
    <p:extLst>
      <p:ext uri="{BB962C8B-B14F-4D97-AF65-F5344CB8AC3E}">
        <p14:creationId xmlns:p14="http://schemas.microsoft.com/office/powerpoint/2010/main" val="1241884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101600"/>
            <a:ext cx="8683625" cy="990600"/>
          </a:xfrm>
        </p:spPr>
        <p:txBody>
          <a:bodyPr/>
          <a:lstStyle/>
          <a:p>
            <a:r>
              <a:rPr lang="en-US"/>
              <a:t>Click to edit Master title style</a:t>
            </a:r>
            <a:endParaRPr lang="en-CA"/>
          </a:p>
        </p:txBody>
      </p:sp>
      <p:sp>
        <p:nvSpPr>
          <p:cNvPr id="3" name="Content Placeholder 2"/>
          <p:cNvSpPr>
            <a:spLocks noGrp="1"/>
          </p:cNvSpPr>
          <p:nvPr>
            <p:ph sz="half" idx="1"/>
          </p:nvPr>
        </p:nvSpPr>
        <p:spPr>
          <a:xfrm>
            <a:off x="227013" y="1244600"/>
            <a:ext cx="4265612"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645025" y="1244600"/>
            <a:ext cx="4265613"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6"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7" name="Rectangle 10"/>
          <p:cNvSpPr>
            <a:spLocks noGrp="1" noChangeArrowheads="1"/>
          </p:cNvSpPr>
          <p:nvPr>
            <p:ph type="sldNum" sz="quarter" idx="12"/>
          </p:nvPr>
        </p:nvSpPr>
        <p:spPr>
          <a:ln/>
        </p:spPr>
        <p:txBody>
          <a:bodyPr/>
          <a:lstStyle>
            <a:lvl1pPr>
              <a:defRPr/>
            </a:lvl1pPr>
          </a:lstStyle>
          <a:p>
            <a:pPr>
              <a:defRPr/>
            </a:pPr>
            <a:fld id="{6711439B-202F-4162-A484-0E457B559AE1}" type="slidenum">
              <a:rPr lang="en-US"/>
              <a:pPr>
                <a:defRPr/>
              </a:pPr>
              <a:t>‹#›</a:t>
            </a:fld>
            <a:endParaRPr lang="en-US"/>
          </a:p>
        </p:txBody>
      </p:sp>
    </p:spTree>
    <p:extLst>
      <p:ext uri="{BB962C8B-B14F-4D97-AF65-F5344CB8AC3E}">
        <p14:creationId xmlns:p14="http://schemas.microsoft.com/office/powerpoint/2010/main" val="275656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227013" y="101600"/>
            <a:ext cx="8683625" cy="9906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227013" y="1244600"/>
            <a:ext cx="4265612"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Media Placeholder 3"/>
          <p:cNvSpPr>
            <a:spLocks noGrp="1"/>
          </p:cNvSpPr>
          <p:nvPr>
            <p:ph type="media" sz="half" idx="2"/>
          </p:nvPr>
        </p:nvSpPr>
        <p:spPr>
          <a:xfrm>
            <a:off x="4645025" y="1244600"/>
            <a:ext cx="4265613" cy="5029200"/>
          </a:xfrm>
        </p:spPr>
        <p:txBody>
          <a:bodyPr/>
          <a:lstStyle/>
          <a:p>
            <a:pPr lvl="0"/>
            <a:endParaRPr lang="en-CA" noProof="0"/>
          </a:p>
        </p:txBody>
      </p:sp>
      <p:sp>
        <p:nvSpPr>
          <p:cNvPr id="5"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6"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7" name="Rectangle 10"/>
          <p:cNvSpPr>
            <a:spLocks noGrp="1" noChangeArrowheads="1"/>
          </p:cNvSpPr>
          <p:nvPr>
            <p:ph type="sldNum" sz="quarter" idx="12"/>
          </p:nvPr>
        </p:nvSpPr>
        <p:spPr>
          <a:ln/>
        </p:spPr>
        <p:txBody>
          <a:bodyPr/>
          <a:lstStyle>
            <a:lvl1pPr>
              <a:defRPr/>
            </a:lvl1pPr>
          </a:lstStyle>
          <a:p>
            <a:pPr>
              <a:defRPr/>
            </a:pPr>
            <a:fld id="{2B2D80E3-2F31-4F81-A76B-7768FA969F65}" type="slidenum">
              <a:rPr lang="en-US"/>
              <a:pPr>
                <a:defRPr/>
              </a:pPr>
              <a:t>‹#›</a:t>
            </a:fld>
            <a:endParaRPr lang="en-US"/>
          </a:p>
        </p:txBody>
      </p:sp>
    </p:spTree>
    <p:extLst>
      <p:ext uri="{BB962C8B-B14F-4D97-AF65-F5344CB8AC3E}">
        <p14:creationId xmlns:p14="http://schemas.microsoft.com/office/powerpoint/2010/main" val="792225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7346" name="Rectangle 2"/>
          <p:cNvSpPr>
            <a:spLocks noGrp="1" noChangeAspect="1" noChangeArrowheads="1"/>
          </p:cNvSpPr>
          <p:nvPr>
            <p:ph type="subTitle" idx="1" hasCustomPrompt="1"/>
          </p:nvPr>
        </p:nvSpPr>
        <p:spPr>
          <a:xfrm>
            <a:off x="684244" y="2708352"/>
            <a:ext cx="6047996" cy="951365"/>
          </a:xfrm>
        </p:spPr>
        <p:txBody>
          <a:bodyPr anchor="t" anchorCtr="0">
            <a:normAutofit/>
          </a:bodyPr>
          <a:lstStyle>
            <a:lvl1pPr marL="0" indent="0">
              <a:buFontTx/>
              <a:buNone/>
              <a:defRPr sz="2520" smtClean="0">
                <a:solidFill>
                  <a:schemeClr val="tx1"/>
                </a:solidFill>
              </a:defRPr>
            </a:lvl1pPr>
          </a:lstStyle>
          <a:p>
            <a:pPr lvl="0"/>
            <a:r>
              <a:rPr lang="fr-CA" noProof="0" dirty="0"/>
              <a:t>Click to </a:t>
            </a:r>
            <a:r>
              <a:rPr lang="fr-CA" noProof="0" dirty="0" err="1"/>
              <a:t>edit</a:t>
            </a:r>
            <a:r>
              <a:rPr lang="fr-CA" noProof="0" dirty="0"/>
              <a:t> </a:t>
            </a:r>
            <a:r>
              <a:rPr lang="fr-CA" noProof="0" dirty="0" err="1"/>
              <a:t>name</a:t>
            </a:r>
            <a:r>
              <a:rPr lang="fr-CA" noProof="0" dirty="0"/>
              <a:t> of </a:t>
            </a:r>
            <a:r>
              <a:rPr lang="fr-CA" noProof="0" dirty="0" err="1"/>
              <a:t>presenters</a:t>
            </a:r>
            <a:endParaRPr lang="fr-CA" noProof="0" dirty="0"/>
          </a:p>
          <a:p>
            <a:pPr lvl="0"/>
            <a:endParaRPr lang="fr-CA" noProof="0" dirty="0"/>
          </a:p>
        </p:txBody>
      </p:sp>
      <p:sp>
        <p:nvSpPr>
          <p:cNvPr id="57348" name="Rectangle 5"/>
          <p:cNvSpPr>
            <a:spLocks noGrp="1" noChangeAspect="1" noChangeArrowheads="1"/>
          </p:cNvSpPr>
          <p:nvPr>
            <p:ph type="ctrTitle"/>
          </p:nvPr>
        </p:nvSpPr>
        <p:spPr>
          <a:xfrm>
            <a:off x="685832" y="1700328"/>
            <a:ext cx="7918618" cy="865111"/>
          </a:xfrm>
        </p:spPr>
        <p:txBody>
          <a:bodyPr wrap="square" anchor="b" anchorCtr="0">
            <a:normAutofit/>
          </a:bodyPr>
          <a:lstStyle>
            <a:lvl1pPr>
              <a:lnSpc>
                <a:spcPts val="3461"/>
              </a:lnSpc>
              <a:defRPr sz="3240" b="1" smtClean="0">
                <a:solidFill>
                  <a:schemeClr val="tx2"/>
                </a:solidFill>
              </a:defRPr>
            </a:lvl1pPr>
          </a:lstStyle>
          <a:p>
            <a:pPr lvl="0"/>
            <a:r>
              <a:rPr lang="en-US" noProof="0" dirty="0"/>
              <a:t>Click to edit Master title style</a:t>
            </a:r>
            <a:endParaRPr lang="fr-CA" noProof="0" dirty="0"/>
          </a:p>
        </p:txBody>
      </p:sp>
      <p:sp>
        <p:nvSpPr>
          <p:cNvPr id="9"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10"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321" y="6247056"/>
            <a:ext cx="1325659" cy="519625"/>
          </a:xfrm>
          <a:prstGeom prst="rect">
            <a:avLst/>
          </a:prstGeom>
        </p:spPr>
      </p:pic>
    </p:spTree>
    <p:extLst>
      <p:ext uri="{BB962C8B-B14F-4D97-AF65-F5344CB8AC3E}">
        <p14:creationId xmlns:p14="http://schemas.microsoft.com/office/powerpoint/2010/main" val="186825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ChangeAspect="1"/>
          </p:cNvSpPr>
          <p:nvPr>
            <p:ph type="title"/>
          </p:nvPr>
        </p:nvSpPr>
        <p:spPr/>
        <p:txBody>
          <a:bodyPr/>
          <a:lstStyle/>
          <a:p>
            <a:r>
              <a:rPr lang="en-US" dirty="0"/>
              <a:t>Click to edit Master title style</a:t>
            </a:r>
            <a:endParaRPr lang="fr-CA" dirty="0"/>
          </a:p>
        </p:txBody>
      </p:sp>
      <p:sp>
        <p:nvSpPr>
          <p:cNvPr id="3" name="Content Placeholder 2"/>
          <p:cNvSpPr>
            <a:spLocks noGrp="1" noChangeAspect="1"/>
          </p:cNvSpPr>
          <p:nvPr>
            <p:ph idx="1"/>
          </p:nvPr>
        </p:nvSpPr>
        <p:spPr>
          <a:xfrm>
            <a:off x="252271" y="1180723"/>
            <a:ext cx="8640210" cy="5056589"/>
          </a:xfrm>
        </p:spPr>
        <p:txBody>
          <a:bodyPr/>
          <a:lstStyle>
            <a:lvl1pPr>
              <a:defRPr>
                <a:solidFill>
                  <a:schemeClr val="tx1"/>
                </a:solidFill>
              </a:defRPr>
            </a:lvl1pPr>
            <a:lvl2pPr>
              <a:buSzPct val="55000"/>
              <a:defRPr>
                <a:solidFill>
                  <a:schemeClr val="tx1"/>
                </a:solidFill>
              </a:defRPr>
            </a:lvl2pPr>
            <a:lvl3pPr>
              <a:defRPr>
                <a:solidFill>
                  <a:schemeClr val="tx1"/>
                </a:solidFill>
              </a:defRPr>
            </a:lvl3pPr>
            <a:lvl4pPr marL="1208675" indent="-155729">
              <a:defRPr sz="1260">
                <a:solidFill>
                  <a:schemeClr val="tx1"/>
                </a:solidFill>
              </a:defRPr>
            </a:lvl4pPr>
            <a:lvl5pPr marL="1538703" indent="-151442">
              <a:defRPr sz="126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9"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8"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547103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6"/>
          </a:xfrm>
        </p:spPr>
        <p:txBody>
          <a:bodyPr anchor="t"/>
          <a:lstStyle>
            <a:lvl1pPr algn="l">
              <a:defRPr sz="3000" b="1" cap="all">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87" indent="0">
              <a:buNone/>
              <a:defRPr sz="1350">
                <a:solidFill>
                  <a:schemeClr val="tx1">
                    <a:tint val="75000"/>
                  </a:schemeClr>
                </a:solidFill>
              </a:defRPr>
            </a:lvl2pPr>
            <a:lvl3pPr marL="685773"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8" indent="0">
              <a:buNone/>
              <a:defRPr sz="1050">
                <a:solidFill>
                  <a:schemeClr val="tx1">
                    <a:tint val="75000"/>
                  </a:schemeClr>
                </a:solidFill>
              </a:defRPr>
            </a:lvl7pPr>
            <a:lvl8pPr marL="2400204" indent="0">
              <a:buNone/>
              <a:defRPr sz="1050">
                <a:solidFill>
                  <a:schemeClr val="tx1">
                    <a:tint val="75000"/>
                  </a:schemeClr>
                </a:solidFill>
              </a:defRPr>
            </a:lvl8pPr>
            <a:lvl9pPr marL="2743090" indent="0">
              <a:buNone/>
              <a:defRPr sz="1050">
                <a:solidFill>
                  <a:schemeClr val="tx1">
                    <a:tint val="75000"/>
                  </a:schemeClr>
                </a:solidFill>
              </a:defRPr>
            </a:lvl9pPr>
          </a:lstStyle>
          <a:p>
            <a:pPr lvl="0"/>
            <a:r>
              <a:rPr lang="en-US"/>
              <a:t>Click to edit Master text styles</a:t>
            </a:r>
          </a:p>
        </p:txBody>
      </p:sp>
      <p:sp>
        <p:nvSpPr>
          <p:cNvPr id="7"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8"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696200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fr-CA" dirty="0"/>
          </a:p>
        </p:txBody>
      </p:sp>
      <p:sp>
        <p:nvSpPr>
          <p:cNvPr id="4" name="Text Placeholder 4"/>
          <p:cNvSpPr>
            <a:spLocks noGrp="1" noChangeAspect="1"/>
          </p:cNvSpPr>
          <p:nvPr>
            <p:ph type="body" sz="quarter" idx="11"/>
          </p:nvPr>
        </p:nvSpPr>
        <p:spPr>
          <a:xfrm>
            <a:off x="252372" y="1181436"/>
            <a:ext cx="4175641" cy="4840580"/>
          </a:xfrm>
        </p:spPr>
        <p:txBody>
          <a:bodyPr/>
          <a:lstStyle>
            <a:lvl4pPr marL="1128667" indent="-155729">
              <a:defRPr sz="1260"/>
            </a:lvl4pPr>
            <a:lvl5pPr marL="1457267" indent="-151442">
              <a:defRPr sz="12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5" name="Text Placeholder 4"/>
          <p:cNvSpPr>
            <a:spLocks noGrp="1" noChangeAspect="1"/>
          </p:cNvSpPr>
          <p:nvPr>
            <p:ph type="body" sz="quarter" idx="13"/>
          </p:nvPr>
        </p:nvSpPr>
        <p:spPr>
          <a:xfrm>
            <a:off x="4716842" y="1183010"/>
            <a:ext cx="4175641" cy="4840580"/>
          </a:xfrm>
        </p:spPr>
        <p:txBody>
          <a:bodyPr/>
          <a:lstStyle>
            <a:lvl4pPr marL="1128667" indent="-155729">
              <a:defRPr sz="1260"/>
            </a:lvl4pPr>
            <a:lvl5pPr marL="1457267" indent="-151442">
              <a:defRPr sz="12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8"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10"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3368139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noChangeAspect="1"/>
          </p:cNvSpPr>
          <p:nvPr>
            <p:ph type="title" hasCustomPrompt="1"/>
          </p:nvPr>
        </p:nvSpPr>
        <p:spPr/>
        <p:txBody>
          <a:bodyPr/>
          <a:lstStyle>
            <a:lvl1pPr>
              <a:defRPr/>
            </a:lvl1pPr>
          </a:lstStyle>
          <a:p>
            <a:r>
              <a:rPr lang="en-US" dirty="0"/>
              <a:t>Click to edit Master title style-Quad Chart</a:t>
            </a:r>
            <a:endParaRPr lang="fr-CA" dirty="0"/>
          </a:p>
        </p:txBody>
      </p:sp>
      <p:sp>
        <p:nvSpPr>
          <p:cNvPr id="5" name="Text Placeholder 4"/>
          <p:cNvSpPr>
            <a:spLocks noGrp="1" noChangeAspect="1"/>
          </p:cNvSpPr>
          <p:nvPr>
            <p:ph type="body" sz="quarter" idx="11"/>
          </p:nvPr>
        </p:nvSpPr>
        <p:spPr>
          <a:xfrm>
            <a:off x="252375" y="1182351"/>
            <a:ext cx="4247635" cy="2333059"/>
          </a:xfrm>
        </p:spPr>
        <p:txBody>
          <a:bodyPr>
            <a:normAutofit/>
          </a:bodyPr>
          <a:lstStyle>
            <a:lvl1pPr marL="0" indent="0">
              <a:buNone/>
              <a:defRPr sz="1530"/>
            </a:lvl1pPr>
          </a:lstStyle>
          <a:p>
            <a:pPr lvl="0"/>
            <a:r>
              <a:rPr lang="en-US" dirty="0"/>
              <a:t>Click to edit Master text styles</a:t>
            </a:r>
          </a:p>
        </p:txBody>
      </p:sp>
      <p:sp>
        <p:nvSpPr>
          <p:cNvPr id="7" name="Picture Placeholder 6"/>
          <p:cNvSpPr>
            <a:spLocks noGrp="1" noChangeAspect="1"/>
          </p:cNvSpPr>
          <p:nvPr>
            <p:ph type="pic" sz="quarter" idx="12"/>
          </p:nvPr>
        </p:nvSpPr>
        <p:spPr>
          <a:xfrm>
            <a:off x="4644009" y="1182351"/>
            <a:ext cx="4248472" cy="2333059"/>
          </a:xfrm>
          <a:ln w="25400">
            <a:noFill/>
          </a:ln>
          <a:effectLst/>
        </p:spPr>
        <p:txBody>
          <a:bodyPr/>
          <a:lstStyle>
            <a:lvl1pPr marL="0" indent="0">
              <a:buNone/>
              <a:defRPr/>
            </a:lvl1pPr>
          </a:lstStyle>
          <a:p>
            <a:r>
              <a:rPr lang="en-US" dirty="0"/>
              <a:t>Click icon to add picture</a:t>
            </a:r>
            <a:endParaRPr lang="fr-CA" dirty="0"/>
          </a:p>
        </p:txBody>
      </p:sp>
      <p:sp>
        <p:nvSpPr>
          <p:cNvPr id="13" name="Text Placeholder 12"/>
          <p:cNvSpPr>
            <a:spLocks noGrp="1" noChangeAspect="1"/>
          </p:cNvSpPr>
          <p:nvPr>
            <p:ph type="body" sz="quarter" idx="13"/>
          </p:nvPr>
        </p:nvSpPr>
        <p:spPr>
          <a:xfrm>
            <a:off x="252375" y="3689110"/>
            <a:ext cx="4247635" cy="2419336"/>
          </a:xfrm>
        </p:spPr>
        <p:txBody>
          <a:bodyPr/>
          <a:lstStyle>
            <a:lvl1pPr>
              <a:buSzPct val="65000"/>
              <a:defRPr sz="1530"/>
            </a:lvl1pPr>
            <a:lvl2pPr>
              <a:buSzPct val="55000"/>
              <a:defRPr sz="1350"/>
            </a:lvl2pPr>
            <a:lvl3pPr marL="887219" indent="-158585">
              <a:buSzPct val="55000"/>
              <a:defRPr sz="1170"/>
            </a:lvl3pPr>
          </a:lstStyle>
          <a:p>
            <a:pPr lvl="0"/>
            <a:r>
              <a:rPr lang="en-US" dirty="0"/>
              <a:t>Click to edit Master text styles</a:t>
            </a:r>
          </a:p>
          <a:p>
            <a:pPr lvl="1"/>
            <a:r>
              <a:rPr lang="en-US" dirty="0"/>
              <a:t>Second level</a:t>
            </a:r>
          </a:p>
          <a:p>
            <a:pPr lvl="2"/>
            <a:r>
              <a:rPr lang="en-US" dirty="0"/>
              <a:t>Third level</a:t>
            </a:r>
          </a:p>
        </p:txBody>
      </p:sp>
      <p:sp>
        <p:nvSpPr>
          <p:cNvPr id="8" name="Text Placeholder 12"/>
          <p:cNvSpPr>
            <a:spLocks noGrp="1" noChangeAspect="1"/>
          </p:cNvSpPr>
          <p:nvPr>
            <p:ph type="body" sz="quarter" idx="14"/>
          </p:nvPr>
        </p:nvSpPr>
        <p:spPr>
          <a:xfrm>
            <a:off x="4644010" y="3688366"/>
            <a:ext cx="4247635" cy="2419336"/>
          </a:xfrm>
        </p:spPr>
        <p:txBody>
          <a:bodyPr/>
          <a:lstStyle>
            <a:lvl1pPr>
              <a:buSzPct val="65000"/>
              <a:defRPr sz="1530"/>
            </a:lvl1pPr>
            <a:lvl2pPr>
              <a:buSzPct val="55000"/>
              <a:defRPr sz="1350"/>
            </a:lvl2pPr>
            <a:lvl3pPr marL="887219" indent="-158585">
              <a:buSzPct val="55000"/>
              <a:defRPr sz="1170"/>
            </a:lvl3pPr>
          </a:lstStyle>
          <a:p>
            <a:pPr lvl="0"/>
            <a:r>
              <a:rPr lang="en-US" dirty="0"/>
              <a:t>Click to edit Master text styles</a:t>
            </a:r>
          </a:p>
          <a:p>
            <a:pPr lvl="1"/>
            <a:r>
              <a:rPr lang="en-US" dirty="0"/>
              <a:t>Second level</a:t>
            </a:r>
          </a:p>
          <a:p>
            <a:pPr lvl="2"/>
            <a:r>
              <a:rPr lang="en-US" dirty="0"/>
              <a:t>Third level</a:t>
            </a:r>
          </a:p>
        </p:txBody>
      </p:sp>
      <p:sp>
        <p:nvSpPr>
          <p:cNvPr id="10"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12"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3798743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7"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3774214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5"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6" name="Rectangle 10"/>
          <p:cNvSpPr>
            <a:spLocks noGrp="1" noChangeArrowheads="1"/>
          </p:cNvSpPr>
          <p:nvPr>
            <p:ph type="sldNum" sz="quarter" idx="12"/>
          </p:nvPr>
        </p:nvSpPr>
        <p:spPr>
          <a:ln/>
        </p:spPr>
        <p:txBody>
          <a:bodyPr/>
          <a:lstStyle>
            <a:lvl1pPr>
              <a:defRPr/>
            </a:lvl1pPr>
          </a:lstStyle>
          <a:p>
            <a:pPr>
              <a:defRPr/>
            </a:pPr>
            <a:fld id="{CDB9C439-6E05-4A20-81DD-D88516A40026}" type="slidenum">
              <a:rPr lang="en-US"/>
              <a:pPr>
                <a:defRPr/>
              </a:pPr>
              <a:t>‹#›</a:t>
            </a:fld>
            <a:endParaRPr lang="en-US"/>
          </a:p>
        </p:txBody>
      </p:sp>
    </p:spTree>
    <p:extLst>
      <p:ext uri="{BB962C8B-B14F-4D97-AF65-F5344CB8AC3E}">
        <p14:creationId xmlns:p14="http://schemas.microsoft.com/office/powerpoint/2010/main" val="3521925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360000" y="275122"/>
            <a:ext cx="7884000" cy="648000"/>
          </a:xfrm>
        </p:spPr>
        <p:txBody>
          <a:bodyPr vert="horz" wrap="none" lIns="0" tIns="0" rIns="0" bIns="0" rtlCol="0" anchor="ctr" anchorCtr="0">
            <a:noAutofit/>
          </a:bodyPr>
          <a:lstStyle>
            <a:lvl1pPr>
              <a:defRPr lang="en-CA" sz="2880" b="1" dirty="0">
                <a:solidFill>
                  <a:schemeClr val="tx2"/>
                </a:solidFill>
              </a:defRPr>
            </a:lvl1pPr>
          </a:lstStyle>
          <a:p>
            <a:pPr lvl="0"/>
            <a:r>
              <a:rPr lang="en-US" dirty="0"/>
              <a:t>Click to edit Master title style</a:t>
            </a:r>
            <a:endParaRPr lang="en-CA" dirty="0"/>
          </a:p>
        </p:txBody>
      </p:sp>
      <p:sp>
        <p:nvSpPr>
          <p:cNvPr id="9"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7"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4009900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solidFill>
              </a:defRPr>
            </a:lvl1p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738068-EBBF-4646-80AF-1FA0D801EB1E}" type="datetimeFigureOut">
              <a:rPr lang="fr-CA" smtClean="0"/>
              <a:t>2023-03-08</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696CBD95-A2F4-44FA-BA86-41AE4B55D215}" type="slidenum">
              <a:rPr lang="fr-CA" smtClean="0"/>
              <a:t>‹#›</a:t>
            </a:fld>
            <a:endParaRPr lang="fr-CA"/>
          </a:p>
        </p:txBody>
      </p:sp>
    </p:spTree>
    <p:extLst>
      <p:ext uri="{BB962C8B-B14F-4D97-AF65-F5344CB8AC3E}">
        <p14:creationId xmlns:p14="http://schemas.microsoft.com/office/powerpoint/2010/main" val="1023774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6" name="Espace réservé du numéro de diapositive 5"/>
          <p:cNvSpPr>
            <a:spLocks noGrp="1"/>
          </p:cNvSpPr>
          <p:nvPr>
            <p:ph type="sldNum" sz="quarter" idx="12"/>
          </p:nvPr>
        </p:nvSpPr>
        <p:spPr/>
        <p:txBody>
          <a:bodyPr/>
          <a:lstStyle>
            <a:lvl1pPr>
              <a:defRPr/>
            </a:lvl1pPr>
          </a:lstStyle>
          <a:p>
            <a:fld id="{791D630A-4D96-479B-A97C-C95957E8ED69}" type="slidenum">
              <a:rPr lang="en-US"/>
              <a:pPr/>
              <a:t>‹#›</a:t>
            </a:fld>
            <a:endParaRPr lang="en-US" dirty="0"/>
          </a:p>
        </p:txBody>
      </p:sp>
    </p:spTree>
    <p:extLst>
      <p:ext uri="{BB962C8B-B14F-4D97-AF65-F5344CB8AC3E}">
        <p14:creationId xmlns:p14="http://schemas.microsoft.com/office/powerpoint/2010/main" val="1850198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endParaRPr lang="fr-CA" dirty="0"/>
          </a:p>
        </p:txBody>
      </p:sp>
      <p:sp>
        <p:nvSpPr>
          <p:cNvPr id="3" name="Espace réservé du contenu 2"/>
          <p:cNvSpPr>
            <a:spLocks noGrp="1"/>
          </p:cNvSpPr>
          <p:nvPr>
            <p:ph idx="1"/>
          </p:nvPr>
        </p:nvSpPr>
        <p:spPr/>
        <p:txBody>
          <a:bodyPr/>
          <a:lstStyle>
            <a:lvl1pPr>
              <a:defRPr sz="2400" b="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4" name="Espace réservé de la date 3"/>
          <p:cNvSpPr>
            <a:spLocks noGrp="1"/>
          </p:cNvSpPr>
          <p:nvPr>
            <p:ph type="dt" sz="half" idx="10"/>
          </p:nvPr>
        </p:nvSpPr>
        <p:spPr/>
        <p:txBody>
          <a:bodyPr/>
          <a:lstStyle>
            <a:lvl1pPr>
              <a:defRPr b="1">
                <a:solidFill>
                  <a:schemeClr val="accent3">
                    <a:lumMod val="50000"/>
                  </a:schemeClr>
                </a:solidFill>
              </a:defRPr>
            </a:lvl1pPr>
          </a:lstStyle>
          <a:p>
            <a:pPr>
              <a:defRPr/>
            </a:pPr>
            <a:r>
              <a:rPr lang="en-US" dirty="0"/>
              <a:t>(Kabanza et al., IJCAI-13)</a:t>
            </a:r>
          </a:p>
        </p:txBody>
      </p:sp>
      <p:sp>
        <p:nvSpPr>
          <p:cNvPr id="6" name="Espace réservé du numéro de diapositive 5"/>
          <p:cNvSpPr>
            <a:spLocks noGrp="1"/>
          </p:cNvSpPr>
          <p:nvPr>
            <p:ph type="sldNum" sz="quarter" idx="12"/>
          </p:nvPr>
        </p:nvSpPr>
        <p:spPr/>
        <p:txBody>
          <a:bodyPr/>
          <a:lstStyle>
            <a:lvl1pPr>
              <a:defRPr/>
            </a:lvl1pPr>
          </a:lstStyle>
          <a:p>
            <a:fld id="{AF3C01FC-07E7-4D7A-8823-D4FC67D4A88A}" type="slidenum">
              <a:rPr lang="en-US"/>
              <a:pPr/>
              <a:t>‹#›</a:t>
            </a:fld>
            <a:endParaRPr lang="en-US" dirty="0"/>
          </a:p>
        </p:txBody>
      </p:sp>
    </p:spTree>
    <p:extLst>
      <p:ext uri="{BB962C8B-B14F-4D97-AF65-F5344CB8AC3E}">
        <p14:creationId xmlns:p14="http://schemas.microsoft.com/office/powerpoint/2010/main" val="3667622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solidFill>
                  <a:schemeClr val="accent3">
                    <a:lumMod val="50000"/>
                  </a:schemeClr>
                </a:solidFill>
              </a:defRPr>
            </a:lvl1pPr>
          </a:lstStyle>
          <a:p>
            <a:r>
              <a:rPr lang="en-US" dirty="0"/>
              <a:t>Click to edit Master title style</a:t>
            </a:r>
            <a:endParaRPr lang="fr-CA" dirty="0"/>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6" name="Espace réservé du numéro de diapositive 5"/>
          <p:cNvSpPr>
            <a:spLocks noGrp="1"/>
          </p:cNvSpPr>
          <p:nvPr>
            <p:ph type="sldNum" sz="quarter" idx="12"/>
          </p:nvPr>
        </p:nvSpPr>
        <p:spPr/>
        <p:txBody>
          <a:bodyPr/>
          <a:lstStyle>
            <a:lvl1pPr>
              <a:defRPr/>
            </a:lvl1pPr>
          </a:lstStyle>
          <a:p>
            <a:fld id="{FDC2EB00-0878-4401-87AF-4A53F36EAD12}" type="slidenum">
              <a:rPr lang="en-US"/>
              <a:pPr/>
              <a:t>‹#›</a:t>
            </a:fld>
            <a:endParaRPr lang="en-US" dirty="0"/>
          </a:p>
        </p:txBody>
      </p:sp>
    </p:spTree>
    <p:extLst>
      <p:ext uri="{BB962C8B-B14F-4D97-AF65-F5344CB8AC3E}">
        <p14:creationId xmlns:p14="http://schemas.microsoft.com/office/powerpoint/2010/main" val="2209793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3">
                    <a:lumMod val="50000"/>
                  </a:schemeClr>
                </a:solidFill>
              </a:defRPr>
            </a:lvl1pPr>
          </a:lstStyle>
          <a:p>
            <a:r>
              <a:rPr lang="en-US" dirty="0"/>
              <a:t>Click to edit Master title style</a:t>
            </a:r>
            <a:endParaRPr lang="fr-CA" dirty="0"/>
          </a:p>
        </p:txBody>
      </p:sp>
      <p:sp>
        <p:nvSpPr>
          <p:cNvPr id="3" name="Espace réservé du contenu 2"/>
          <p:cNvSpPr>
            <a:spLocks noGrp="1"/>
          </p:cNvSpPr>
          <p:nvPr>
            <p:ph sz="half" idx="1"/>
          </p:nvPr>
        </p:nvSpPr>
        <p:spPr>
          <a:xfrm>
            <a:off x="457200" y="1600200"/>
            <a:ext cx="4038600" cy="4525963"/>
          </a:xfrm>
        </p:spPr>
        <p:txBody>
          <a:bodyPr/>
          <a:lstStyle>
            <a:lvl1pPr>
              <a:defRPr sz="2800" b="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4" name="Espace réservé du contenu 3"/>
          <p:cNvSpPr>
            <a:spLocks noGrp="1"/>
          </p:cNvSpPr>
          <p:nvPr>
            <p:ph sz="half" idx="2"/>
          </p:nvPr>
        </p:nvSpPr>
        <p:spPr>
          <a:xfrm>
            <a:off x="4648200" y="1600200"/>
            <a:ext cx="4038600" cy="4525963"/>
          </a:xfrm>
        </p:spPr>
        <p:txBody>
          <a:bodyPr/>
          <a:lstStyle>
            <a:lvl1pPr>
              <a:defRPr sz="2800" b="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5"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7" name="Espace réservé du numéro de diapositive 5"/>
          <p:cNvSpPr>
            <a:spLocks noGrp="1"/>
          </p:cNvSpPr>
          <p:nvPr>
            <p:ph type="sldNum" sz="quarter" idx="12"/>
          </p:nvPr>
        </p:nvSpPr>
        <p:spPr/>
        <p:txBody>
          <a:bodyPr/>
          <a:lstStyle>
            <a:lvl1pPr>
              <a:defRPr/>
            </a:lvl1pPr>
          </a:lstStyle>
          <a:p>
            <a:fld id="{11508F86-639D-42B6-9B75-045CAA216DD7}" type="slidenum">
              <a:rPr lang="en-US"/>
              <a:pPr/>
              <a:t>‹#›</a:t>
            </a:fld>
            <a:endParaRPr lang="en-US" dirty="0"/>
          </a:p>
        </p:txBody>
      </p:sp>
    </p:spTree>
    <p:extLst>
      <p:ext uri="{BB962C8B-B14F-4D97-AF65-F5344CB8AC3E}">
        <p14:creationId xmlns:p14="http://schemas.microsoft.com/office/powerpoint/2010/main" val="17714472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buClr>
                <a:schemeClr val="accent3">
                  <a:lumMod val="50000"/>
                </a:schemeClr>
              </a:buClr>
              <a:buSzPct val="150000"/>
              <a:defRPr sz="2400" b="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buClr>
                <a:schemeClr val="accent3">
                  <a:lumMod val="50000"/>
                </a:schemeClr>
              </a:buClr>
              <a:buSzPct val="120000"/>
              <a:defRPr sz="2400" b="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7"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9" name="Espace réservé du numéro de diapositive 5"/>
          <p:cNvSpPr>
            <a:spLocks noGrp="1"/>
          </p:cNvSpPr>
          <p:nvPr>
            <p:ph type="sldNum" sz="quarter" idx="12"/>
          </p:nvPr>
        </p:nvSpPr>
        <p:spPr/>
        <p:txBody>
          <a:bodyPr/>
          <a:lstStyle>
            <a:lvl1pPr>
              <a:defRPr/>
            </a:lvl1pPr>
          </a:lstStyle>
          <a:p>
            <a:fld id="{B590869F-42F3-4B9D-BD36-0A0A2D7DB839}" type="slidenum">
              <a:rPr lang="en-US"/>
              <a:pPr/>
              <a:t>‹#›</a:t>
            </a:fld>
            <a:endParaRPr lang="en-US" dirty="0"/>
          </a:p>
        </p:txBody>
      </p:sp>
    </p:spTree>
    <p:extLst>
      <p:ext uri="{BB962C8B-B14F-4D97-AF65-F5344CB8AC3E}">
        <p14:creationId xmlns:p14="http://schemas.microsoft.com/office/powerpoint/2010/main" val="1973100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5" name="Espace réservé du numéro de diapositive 5"/>
          <p:cNvSpPr>
            <a:spLocks noGrp="1"/>
          </p:cNvSpPr>
          <p:nvPr>
            <p:ph type="sldNum" sz="quarter" idx="12"/>
          </p:nvPr>
        </p:nvSpPr>
        <p:spPr/>
        <p:txBody>
          <a:bodyPr/>
          <a:lstStyle>
            <a:lvl1pPr>
              <a:defRPr/>
            </a:lvl1pPr>
          </a:lstStyle>
          <a:p>
            <a:fld id="{B29B0643-470E-47A0-917A-83106B1B6911}" type="slidenum">
              <a:rPr lang="en-US"/>
              <a:pPr/>
              <a:t>‹#›</a:t>
            </a:fld>
            <a:endParaRPr lang="en-US" dirty="0"/>
          </a:p>
        </p:txBody>
      </p:sp>
    </p:spTree>
    <p:extLst>
      <p:ext uri="{BB962C8B-B14F-4D97-AF65-F5344CB8AC3E}">
        <p14:creationId xmlns:p14="http://schemas.microsoft.com/office/powerpoint/2010/main" val="2109852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4" name="Espace réservé du numéro de diapositive 5"/>
          <p:cNvSpPr>
            <a:spLocks noGrp="1"/>
          </p:cNvSpPr>
          <p:nvPr>
            <p:ph type="sldNum" sz="quarter" idx="12"/>
          </p:nvPr>
        </p:nvSpPr>
        <p:spPr/>
        <p:txBody>
          <a:bodyPr/>
          <a:lstStyle>
            <a:lvl1pPr>
              <a:defRPr/>
            </a:lvl1pPr>
          </a:lstStyle>
          <a:p>
            <a:fld id="{227AFABB-B733-4313-8B14-6E02F39BC091}" type="slidenum">
              <a:rPr lang="en-US"/>
              <a:pPr/>
              <a:t>‹#›</a:t>
            </a:fld>
            <a:endParaRPr lang="en-US" dirty="0"/>
          </a:p>
        </p:txBody>
      </p:sp>
    </p:spTree>
    <p:extLst>
      <p:ext uri="{BB962C8B-B14F-4D97-AF65-F5344CB8AC3E}">
        <p14:creationId xmlns:p14="http://schemas.microsoft.com/office/powerpoint/2010/main" val="3032726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7" name="Espace réservé du numéro de diapositive 5"/>
          <p:cNvSpPr>
            <a:spLocks noGrp="1"/>
          </p:cNvSpPr>
          <p:nvPr>
            <p:ph type="sldNum" sz="quarter" idx="12"/>
          </p:nvPr>
        </p:nvSpPr>
        <p:spPr/>
        <p:txBody>
          <a:bodyPr/>
          <a:lstStyle>
            <a:lvl1pPr>
              <a:defRPr/>
            </a:lvl1pPr>
          </a:lstStyle>
          <a:p>
            <a:fld id="{C1842F02-6E23-4335-97B0-871D1522DB7F}" type="slidenum">
              <a:rPr lang="en-US"/>
              <a:pPr/>
              <a:t>‹#›</a:t>
            </a:fld>
            <a:endParaRPr lang="en-US" dirty="0"/>
          </a:p>
        </p:txBody>
      </p:sp>
    </p:spTree>
    <p:extLst>
      <p:ext uri="{BB962C8B-B14F-4D97-AF65-F5344CB8AC3E}">
        <p14:creationId xmlns:p14="http://schemas.microsoft.com/office/powerpoint/2010/main" val="3704869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5"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6" name="Rectangle 10"/>
          <p:cNvSpPr>
            <a:spLocks noGrp="1" noChangeArrowheads="1"/>
          </p:cNvSpPr>
          <p:nvPr>
            <p:ph type="sldNum" sz="quarter" idx="12"/>
          </p:nvPr>
        </p:nvSpPr>
        <p:spPr>
          <a:ln/>
        </p:spPr>
        <p:txBody>
          <a:bodyPr/>
          <a:lstStyle>
            <a:lvl1pPr>
              <a:defRPr/>
            </a:lvl1pPr>
          </a:lstStyle>
          <a:p>
            <a:pPr>
              <a:defRPr/>
            </a:pPr>
            <a:fld id="{3A5353F0-4071-4A0F-97EF-201FC6EFC83A}" type="slidenum">
              <a:rPr lang="en-US"/>
              <a:pPr>
                <a:defRPr/>
              </a:pPr>
              <a:t>‹#›</a:t>
            </a:fld>
            <a:endParaRPr lang="en-US"/>
          </a:p>
        </p:txBody>
      </p:sp>
    </p:spTree>
    <p:extLst>
      <p:ext uri="{BB962C8B-B14F-4D97-AF65-F5344CB8AC3E}">
        <p14:creationId xmlns:p14="http://schemas.microsoft.com/office/powerpoint/2010/main" val="3998750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fr-CA"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7" name="Espace réservé du numéro de diapositive 5"/>
          <p:cNvSpPr>
            <a:spLocks noGrp="1"/>
          </p:cNvSpPr>
          <p:nvPr>
            <p:ph type="sldNum" sz="quarter" idx="12"/>
          </p:nvPr>
        </p:nvSpPr>
        <p:spPr/>
        <p:txBody>
          <a:bodyPr/>
          <a:lstStyle>
            <a:lvl1pPr>
              <a:defRPr/>
            </a:lvl1pPr>
          </a:lstStyle>
          <a:p>
            <a:fld id="{7A63CB28-62F2-4856-AF13-2A1113B42ACD}" type="slidenum">
              <a:rPr lang="en-US"/>
              <a:pPr/>
              <a:t>‹#›</a:t>
            </a:fld>
            <a:endParaRPr lang="en-US" dirty="0"/>
          </a:p>
        </p:txBody>
      </p:sp>
    </p:spTree>
    <p:extLst>
      <p:ext uri="{BB962C8B-B14F-4D97-AF65-F5344CB8AC3E}">
        <p14:creationId xmlns:p14="http://schemas.microsoft.com/office/powerpoint/2010/main" val="4339410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6" name="Espace réservé du numéro de diapositive 5"/>
          <p:cNvSpPr>
            <a:spLocks noGrp="1"/>
          </p:cNvSpPr>
          <p:nvPr>
            <p:ph type="sldNum" sz="quarter" idx="12"/>
          </p:nvPr>
        </p:nvSpPr>
        <p:spPr/>
        <p:txBody>
          <a:bodyPr/>
          <a:lstStyle>
            <a:lvl1pPr>
              <a:defRPr/>
            </a:lvl1pPr>
          </a:lstStyle>
          <a:p>
            <a:fld id="{FA6AC2CB-3C9E-4A22-9E20-0A54067B5447}" type="slidenum">
              <a:rPr lang="en-US"/>
              <a:pPr/>
              <a:t>‹#›</a:t>
            </a:fld>
            <a:endParaRPr lang="en-US" dirty="0"/>
          </a:p>
        </p:txBody>
      </p:sp>
    </p:spTree>
    <p:extLst>
      <p:ext uri="{BB962C8B-B14F-4D97-AF65-F5344CB8AC3E}">
        <p14:creationId xmlns:p14="http://schemas.microsoft.com/office/powerpoint/2010/main" val="677567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r>
              <a:rPr lang="en-US" dirty="0"/>
              <a:t>(Kabanza et al., IJCAI-13)</a:t>
            </a:r>
          </a:p>
        </p:txBody>
      </p:sp>
      <p:sp>
        <p:nvSpPr>
          <p:cNvPr id="6" name="Espace réservé du numéro de diapositive 5"/>
          <p:cNvSpPr>
            <a:spLocks noGrp="1"/>
          </p:cNvSpPr>
          <p:nvPr>
            <p:ph type="sldNum" sz="quarter" idx="12"/>
          </p:nvPr>
        </p:nvSpPr>
        <p:spPr/>
        <p:txBody>
          <a:bodyPr/>
          <a:lstStyle>
            <a:lvl1pPr>
              <a:defRPr/>
            </a:lvl1pPr>
          </a:lstStyle>
          <a:p>
            <a:fld id="{0F6DFAD9-0FB2-4B3B-BB76-9C0F72242AAA}" type="slidenum">
              <a:rPr lang="en-US"/>
              <a:pPr/>
              <a:t>‹#›</a:t>
            </a:fld>
            <a:endParaRPr lang="en-US" dirty="0"/>
          </a:p>
        </p:txBody>
      </p:sp>
    </p:spTree>
    <p:extLst>
      <p:ext uri="{BB962C8B-B14F-4D97-AF65-F5344CB8AC3E}">
        <p14:creationId xmlns:p14="http://schemas.microsoft.com/office/powerpoint/2010/main" val="40235259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9"/>
            <a:ext cx="7772400" cy="1470025"/>
          </a:xfrm>
        </p:spPr>
        <p:txBody>
          <a:bodyPr/>
          <a:lstStyle/>
          <a:p>
            <a:r>
              <a:rPr lang="en-US" dirty="0"/>
              <a:t>Click to edit Master title style</a:t>
            </a:r>
            <a:endParaRPr lang="fr-CA" dirty="0"/>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fr-CA"/>
          </a:p>
        </p:txBody>
      </p:sp>
      <p:sp>
        <p:nvSpPr>
          <p:cNvPr id="6" name="Espace réservé du numéro de diapositive 5"/>
          <p:cNvSpPr>
            <a:spLocks noGrp="1"/>
          </p:cNvSpPr>
          <p:nvPr>
            <p:ph type="sldNum" sz="quarter" idx="12"/>
          </p:nvPr>
        </p:nvSpPr>
        <p:spPr/>
        <p:txBody>
          <a:bodyPr/>
          <a:lstStyle>
            <a:lvl1pPr>
              <a:defRPr/>
            </a:lvl1pPr>
          </a:lstStyle>
          <a:p>
            <a:fld id="{791D630A-4D96-479B-A97C-C95957E8ED69}" type="slidenum">
              <a:rPr lang="en-US"/>
              <a:pPr/>
              <a:t>‹#›</a:t>
            </a:fld>
            <a:endParaRPr lang="en-US" dirty="0"/>
          </a:p>
        </p:txBody>
      </p:sp>
    </p:spTree>
    <p:extLst>
      <p:ext uri="{BB962C8B-B14F-4D97-AF65-F5344CB8AC3E}">
        <p14:creationId xmlns:p14="http://schemas.microsoft.com/office/powerpoint/2010/main" val="238359288"/>
      </p:ext>
    </p:extLst>
  </p:cSld>
  <p:clrMapOvr>
    <a:masterClrMapping/>
  </p:clrMapOvr>
  <p:transition>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6">
                    <a:lumMod val="60000"/>
                    <a:lumOff val="40000"/>
                  </a:schemeClr>
                </a:solidFill>
              </a:defRPr>
            </a:lvl1pPr>
          </a:lstStyle>
          <a:p>
            <a:r>
              <a:rPr lang="en-US" dirty="0"/>
              <a:t>Click to edit Master title style</a:t>
            </a:r>
            <a:endParaRPr lang="fr-CA" dirty="0"/>
          </a:p>
        </p:txBody>
      </p:sp>
      <p:sp>
        <p:nvSpPr>
          <p:cNvPr id="3" name="Espace réservé du contenu 2"/>
          <p:cNvSpPr>
            <a:spLocks noGrp="1"/>
          </p:cNvSpPr>
          <p:nvPr>
            <p:ph idx="1"/>
          </p:nvPr>
        </p:nvSpPr>
        <p:spPr/>
        <p:txBody>
          <a:bodyPr/>
          <a:lstStyle>
            <a:lvl1pPr>
              <a:defRPr sz="1800" b="0"/>
            </a:lvl1pPr>
            <a:lvl2pPr>
              <a:defRPr sz="165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
        <p:nvSpPr>
          <p:cNvPr id="6" name="Espace réservé du numéro de diapositive 5"/>
          <p:cNvSpPr>
            <a:spLocks noGrp="1"/>
          </p:cNvSpPr>
          <p:nvPr>
            <p:ph type="sldNum" sz="quarter" idx="12"/>
          </p:nvPr>
        </p:nvSpPr>
        <p:spPr/>
        <p:txBody>
          <a:bodyPr/>
          <a:lstStyle>
            <a:lvl1pPr algn="r">
              <a:defRPr sz="1500">
                <a:latin typeface="Raleway" panose="020B0604020202020204" charset="0"/>
              </a:defRPr>
            </a:lvl1pPr>
          </a:lstStyle>
          <a:p>
            <a:fld id="{AF3C01FC-07E7-4D7A-8823-D4FC67D4A88A}" type="slidenum">
              <a:rPr lang="en-US" smtClean="0"/>
              <a:pPr/>
              <a:t>‹#›</a:t>
            </a:fld>
            <a:endParaRPr lang="en-US" dirty="0"/>
          </a:p>
        </p:txBody>
      </p:sp>
    </p:spTree>
    <p:extLst>
      <p:ext uri="{BB962C8B-B14F-4D97-AF65-F5344CB8AC3E}">
        <p14:creationId xmlns:p14="http://schemas.microsoft.com/office/powerpoint/2010/main" val="3448659273"/>
      </p:ext>
    </p:extLst>
  </p:cSld>
  <p:clrMapOvr>
    <a:masterClrMapping/>
  </p:clrMapOvr>
  <p:transition>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3000" b="0" cap="all">
                <a:solidFill>
                  <a:schemeClr val="accent6">
                    <a:lumMod val="60000"/>
                    <a:lumOff val="40000"/>
                  </a:schemeClr>
                </a:solidFill>
                <a:latin typeface="Raleway Light" panose="020B0604020202020204" charset="0"/>
              </a:defRPr>
            </a:lvl1pPr>
          </a:lstStyle>
          <a:p>
            <a:r>
              <a:rPr lang="en-US" dirty="0"/>
              <a:t>Click to edit Master title style</a:t>
            </a:r>
            <a:endParaRPr lang="fr-CA" dirty="0"/>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Edit Master text styles</a:t>
            </a:r>
          </a:p>
        </p:txBody>
      </p:sp>
      <p:sp>
        <p:nvSpPr>
          <p:cNvPr id="6" name="Espace réservé du numéro de diapositive 5"/>
          <p:cNvSpPr>
            <a:spLocks noGrp="1"/>
          </p:cNvSpPr>
          <p:nvPr>
            <p:ph type="sldNum" sz="quarter" idx="12"/>
          </p:nvPr>
        </p:nvSpPr>
        <p:spPr/>
        <p:txBody>
          <a:bodyPr/>
          <a:lstStyle>
            <a:lvl1pPr>
              <a:defRPr/>
            </a:lvl1pPr>
          </a:lstStyle>
          <a:p>
            <a:fld id="{FDC2EB00-0878-4401-87AF-4A53F36EAD12}" type="slidenum">
              <a:rPr lang="en-US"/>
              <a:pPr/>
              <a:t>‹#›</a:t>
            </a:fld>
            <a:endParaRPr lang="en-US" dirty="0"/>
          </a:p>
        </p:txBody>
      </p:sp>
    </p:spTree>
    <p:extLst>
      <p:ext uri="{BB962C8B-B14F-4D97-AF65-F5344CB8AC3E}">
        <p14:creationId xmlns:p14="http://schemas.microsoft.com/office/powerpoint/2010/main" val="2947059707"/>
      </p:ext>
    </p:extLst>
  </p:cSld>
  <p:clrMapOvr>
    <a:masterClrMapping/>
  </p:clrMapOvr>
  <p:transition>
    <p:pull/>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solidFill>
                  <a:schemeClr val="accent6">
                    <a:lumMod val="60000"/>
                    <a:lumOff val="40000"/>
                  </a:schemeClr>
                </a:solidFill>
                <a:latin typeface="Raleway Light" panose="020B0604020202020204" charset="0"/>
              </a:defRPr>
            </a:lvl1pPr>
          </a:lstStyle>
          <a:p>
            <a:r>
              <a:rPr lang="en-US" dirty="0"/>
              <a:t>Click to edit Master title style</a:t>
            </a:r>
            <a:endParaRPr lang="fr-CA" dirty="0"/>
          </a:p>
        </p:txBody>
      </p:sp>
      <p:sp>
        <p:nvSpPr>
          <p:cNvPr id="3" name="Espace réservé du contenu 2"/>
          <p:cNvSpPr>
            <a:spLocks noGrp="1"/>
          </p:cNvSpPr>
          <p:nvPr>
            <p:ph sz="half" idx="1"/>
          </p:nvPr>
        </p:nvSpPr>
        <p:spPr>
          <a:xfrm>
            <a:off x="457200" y="1600204"/>
            <a:ext cx="4038600" cy="4525963"/>
          </a:xfrm>
        </p:spPr>
        <p:txBody>
          <a:bodyPr/>
          <a:lstStyle>
            <a:lvl1pPr>
              <a:defRPr sz="2100" b="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
        <p:nvSpPr>
          <p:cNvPr id="4" name="Espace réservé du contenu 3"/>
          <p:cNvSpPr>
            <a:spLocks noGrp="1"/>
          </p:cNvSpPr>
          <p:nvPr>
            <p:ph sz="half" idx="2"/>
          </p:nvPr>
        </p:nvSpPr>
        <p:spPr>
          <a:xfrm>
            <a:off x="4648200" y="1600204"/>
            <a:ext cx="4038600" cy="4525963"/>
          </a:xfrm>
        </p:spPr>
        <p:txBody>
          <a:bodyPr/>
          <a:lstStyle>
            <a:lvl1pPr>
              <a:defRPr sz="2100" b="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dirty="0"/>
          </a:p>
        </p:txBody>
      </p:sp>
      <p:sp>
        <p:nvSpPr>
          <p:cNvPr id="7" name="Espace réservé du numéro de diapositive 5"/>
          <p:cNvSpPr>
            <a:spLocks noGrp="1"/>
          </p:cNvSpPr>
          <p:nvPr>
            <p:ph type="sldNum" sz="quarter" idx="12"/>
          </p:nvPr>
        </p:nvSpPr>
        <p:spPr/>
        <p:txBody>
          <a:bodyPr/>
          <a:lstStyle>
            <a:lvl1pPr>
              <a:defRPr/>
            </a:lvl1pPr>
          </a:lstStyle>
          <a:p>
            <a:fld id="{11508F86-639D-42B6-9B75-045CAA216DD7}" type="slidenum">
              <a:rPr lang="en-US"/>
              <a:pPr/>
              <a:t>‹#›</a:t>
            </a:fld>
            <a:endParaRPr lang="en-US" dirty="0"/>
          </a:p>
        </p:txBody>
      </p:sp>
    </p:spTree>
    <p:extLst>
      <p:ext uri="{BB962C8B-B14F-4D97-AF65-F5344CB8AC3E}">
        <p14:creationId xmlns:p14="http://schemas.microsoft.com/office/powerpoint/2010/main" val="2106258646"/>
      </p:ext>
    </p:extLst>
  </p:cSld>
  <p:clrMapOvr>
    <a:masterClrMapping/>
  </p:clrMapOvr>
  <p:transition>
    <p:pull/>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dirty="0"/>
              <a:t>Click to edit Master title style</a:t>
            </a:r>
            <a:endParaRPr lang="fr-CA" dirty="0"/>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Espace réservé du contenu 3"/>
          <p:cNvSpPr>
            <a:spLocks noGrp="1"/>
          </p:cNvSpPr>
          <p:nvPr>
            <p:ph sz="half" idx="2"/>
          </p:nvPr>
        </p:nvSpPr>
        <p:spPr>
          <a:xfrm>
            <a:off x="457200" y="2174875"/>
            <a:ext cx="4040188" cy="3951288"/>
          </a:xfrm>
        </p:spPr>
        <p:txBody>
          <a:bodyPr/>
          <a:lstStyle>
            <a:lvl1pPr>
              <a:buClr>
                <a:schemeClr val="accent6">
                  <a:lumMod val="60000"/>
                  <a:lumOff val="40000"/>
                </a:schemeClr>
              </a:buClr>
              <a:buSzPct val="150000"/>
              <a:defRPr sz="1800" b="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Espace réservé du contenu 5"/>
          <p:cNvSpPr>
            <a:spLocks noGrp="1"/>
          </p:cNvSpPr>
          <p:nvPr>
            <p:ph sz="quarter" idx="4"/>
          </p:nvPr>
        </p:nvSpPr>
        <p:spPr>
          <a:xfrm>
            <a:off x="4645027" y="2174875"/>
            <a:ext cx="4041775" cy="3951288"/>
          </a:xfrm>
        </p:spPr>
        <p:txBody>
          <a:bodyPr/>
          <a:lstStyle>
            <a:lvl1pPr>
              <a:buClr>
                <a:schemeClr val="accent6">
                  <a:lumMod val="60000"/>
                  <a:lumOff val="40000"/>
                </a:schemeClr>
              </a:buClr>
              <a:buSzPct val="120000"/>
              <a:defRPr sz="1800" b="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A" dirty="0"/>
          </a:p>
        </p:txBody>
      </p:sp>
      <p:sp>
        <p:nvSpPr>
          <p:cNvPr id="9" name="Espace réservé du numéro de diapositive 5"/>
          <p:cNvSpPr>
            <a:spLocks noGrp="1"/>
          </p:cNvSpPr>
          <p:nvPr>
            <p:ph type="sldNum" sz="quarter" idx="12"/>
          </p:nvPr>
        </p:nvSpPr>
        <p:spPr/>
        <p:txBody>
          <a:bodyPr/>
          <a:lstStyle>
            <a:lvl1pPr>
              <a:defRPr/>
            </a:lvl1pPr>
          </a:lstStyle>
          <a:p>
            <a:fld id="{B590869F-42F3-4B9D-BD36-0A0A2D7DB839}" type="slidenum">
              <a:rPr lang="en-US"/>
              <a:pPr/>
              <a:t>‹#›</a:t>
            </a:fld>
            <a:endParaRPr lang="en-US" dirty="0"/>
          </a:p>
        </p:txBody>
      </p:sp>
    </p:spTree>
    <p:extLst>
      <p:ext uri="{BB962C8B-B14F-4D97-AF65-F5344CB8AC3E}">
        <p14:creationId xmlns:p14="http://schemas.microsoft.com/office/powerpoint/2010/main" val="254116876"/>
      </p:ext>
    </p:extLst>
  </p:cSld>
  <p:clrMapOvr>
    <a:masterClrMapping/>
  </p:clrMapOvr>
  <p:transition>
    <p:pull/>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CA"/>
          </a:p>
        </p:txBody>
      </p:sp>
      <p:sp>
        <p:nvSpPr>
          <p:cNvPr id="5" name="Espace réservé du numéro de diapositive 5"/>
          <p:cNvSpPr>
            <a:spLocks noGrp="1"/>
          </p:cNvSpPr>
          <p:nvPr>
            <p:ph type="sldNum" sz="quarter" idx="12"/>
          </p:nvPr>
        </p:nvSpPr>
        <p:spPr/>
        <p:txBody>
          <a:bodyPr/>
          <a:lstStyle>
            <a:lvl1pPr>
              <a:defRPr/>
            </a:lvl1pPr>
          </a:lstStyle>
          <a:p>
            <a:fld id="{B29B0643-470E-47A0-917A-83106B1B6911}" type="slidenum">
              <a:rPr lang="en-US"/>
              <a:pPr/>
              <a:t>‹#›</a:t>
            </a:fld>
            <a:endParaRPr lang="en-US" dirty="0"/>
          </a:p>
        </p:txBody>
      </p:sp>
    </p:spTree>
    <p:extLst>
      <p:ext uri="{BB962C8B-B14F-4D97-AF65-F5344CB8AC3E}">
        <p14:creationId xmlns:p14="http://schemas.microsoft.com/office/powerpoint/2010/main" val="1709888793"/>
      </p:ext>
    </p:extLst>
  </p:cSld>
  <p:clrMapOvr>
    <a:masterClrMapping/>
  </p:clrMapOvr>
  <p:transition>
    <p:pull/>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u numéro de diapositive 5"/>
          <p:cNvSpPr>
            <a:spLocks noGrp="1"/>
          </p:cNvSpPr>
          <p:nvPr>
            <p:ph type="sldNum" sz="quarter" idx="12"/>
          </p:nvPr>
        </p:nvSpPr>
        <p:spPr/>
        <p:txBody>
          <a:bodyPr/>
          <a:lstStyle>
            <a:lvl1pPr>
              <a:defRPr/>
            </a:lvl1pPr>
          </a:lstStyle>
          <a:p>
            <a:fld id="{227AFABB-B733-4313-8B14-6E02F39BC091}" type="slidenum">
              <a:rPr lang="en-US"/>
              <a:pPr/>
              <a:t>‹#›</a:t>
            </a:fld>
            <a:endParaRPr lang="en-US" dirty="0"/>
          </a:p>
        </p:txBody>
      </p:sp>
    </p:spTree>
    <p:extLst>
      <p:ext uri="{BB962C8B-B14F-4D97-AF65-F5344CB8AC3E}">
        <p14:creationId xmlns:p14="http://schemas.microsoft.com/office/powerpoint/2010/main" val="327529183"/>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227013" y="1244600"/>
            <a:ext cx="426561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25" y="1244600"/>
            <a:ext cx="4265613"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6"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7" name="Rectangle 10"/>
          <p:cNvSpPr>
            <a:spLocks noGrp="1" noChangeArrowheads="1"/>
          </p:cNvSpPr>
          <p:nvPr>
            <p:ph type="sldNum" sz="quarter" idx="12"/>
          </p:nvPr>
        </p:nvSpPr>
        <p:spPr>
          <a:ln/>
        </p:spPr>
        <p:txBody>
          <a:bodyPr/>
          <a:lstStyle>
            <a:lvl1pPr>
              <a:defRPr/>
            </a:lvl1pPr>
          </a:lstStyle>
          <a:p>
            <a:pPr>
              <a:defRPr/>
            </a:pPr>
            <a:fld id="{4A683A25-86C5-4DF6-8091-CE730B575995}" type="slidenum">
              <a:rPr lang="en-US"/>
              <a:pPr>
                <a:defRPr/>
              </a:pPr>
              <a:t>‹#›</a:t>
            </a:fld>
            <a:endParaRPr lang="en-US"/>
          </a:p>
        </p:txBody>
      </p:sp>
    </p:spTree>
    <p:extLst>
      <p:ext uri="{BB962C8B-B14F-4D97-AF65-F5344CB8AC3E}">
        <p14:creationId xmlns:p14="http://schemas.microsoft.com/office/powerpoint/2010/main" val="4151735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2" y="273050"/>
            <a:ext cx="3008313" cy="1162050"/>
          </a:xfrm>
        </p:spPr>
        <p:txBody>
          <a:bodyPr anchor="b"/>
          <a:lstStyle>
            <a:lvl1pPr algn="l">
              <a:defRPr sz="1500" b="0"/>
            </a:lvl1pPr>
          </a:lstStyle>
          <a:p>
            <a:r>
              <a:rPr lang="en-US" dirty="0"/>
              <a:t>Click to edit Master title style</a:t>
            </a:r>
            <a:endParaRPr lang="fr-CA" dirty="0"/>
          </a:p>
        </p:txBody>
      </p:sp>
      <p:sp>
        <p:nvSpPr>
          <p:cNvPr id="3" name="Espace réservé du contenu 2"/>
          <p:cNvSpPr>
            <a:spLocks noGrp="1"/>
          </p:cNvSpPr>
          <p:nvPr>
            <p:ph idx="1"/>
          </p:nvPr>
        </p:nvSpPr>
        <p:spPr>
          <a:xfrm>
            <a:off x="3575050"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Espace réservé du texte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Espace réservé du numéro de diapositive 5"/>
          <p:cNvSpPr>
            <a:spLocks noGrp="1"/>
          </p:cNvSpPr>
          <p:nvPr>
            <p:ph type="sldNum" sz="quarter" idx="12"/>
          </p:nvPr>
        </p:nvSpPr>
        <p:spPr/>
        <p:txBody>
          <a:bodyPr/>
          <a:lstStyle>
            <a:lvl1pPr>
              <a:defRPr/>
            </a:lvl1pPr>
          </a:lstStyle>
          <a:p>
            <a:fld id="{C1842F02-6E23-4335-97B0-871D1522DB7F}" type="slidenum">
              <a:rPr lang="en-US"/>
              <a:pPr/>
              <a:t>‹#›</a:t>
            </a:fld>
            <a:endParaRPr lang="en-US" dirty="0"/>
          </a:p>
        </p:txBody>
      </p:sp>
    </p:spTree>
    <p:extLst>
      <p:ext uri="{BB962C8B-B14F-4D97-AF65-F5344CB8AC3E}">
        <p14:creationId xmlns:p14="http://schemas.microsoft.com/office/powerpoint/2010/main" val="3431176254"/>
      </p:ext>
    </p:extLst>
  </p:cSld>
  <p:clrMapOvr>
    <a:masterClrMapping/>
  </p:clrMapOvr>
  <p:transition>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1500" b="0"/>
            </a:lvl1pPr>
          </a:lstStyle>
          <a:p>
            <a:r>
              <a:rPr lang="en-US" dirty="0"/>
              <a:t>Click to edit Master title style</a:t>
            </a:r>
            <a:endParaRPr lang="fr-CA" dirty="0"/>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fr-CA"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Espace réservé du numéro de diapositive 5"/>
          <p:cNvSpPr>
            <a:spLocks noGrp="1"/>
          </p:cNvSpPr>
          <p:nvPr>
            <p:ph type="sldNum" sz="quarter" idx="12"/>
          </p:nvPr>
        </p:nvSpPr>
        <p:spPr/>
        <p:txBody>
          <a:bodyPr/>
          <a:lstStyle>
            <a:lvl1pPr>
              <a:defRPr/>
            </a:lvl1pPr>
          </a:lstStyle>
          <a:p>
            <a:fld id="{7A63CB28-62F2-4856-AF13-2A1113B42ACD}" type="slidenum">
              <a:rPr lang="en-US"/>
              <a:pPr/>
              <a:t>‹#›</a:t>
            </a:fld>
            <a:endParaRPr lang="en-US" dirty="0"/>
          </a:p>
        </p:txBody>
      </p:sp>
    </p:spTree>
    <p:extLst>
      <p:ext uri="{BB962C8B-B14F-4D97-AF65-F5344CB8AC3E}">
        <p14:creationId xmlns:p14="http://schemas.microsoft.com/office/powerpoint/2010/main" val="3286472241"/>
      </p:ext>
    </p:extLst>
  </p:cSld>
  <p:clrMapOvr>
    <a:masterClrMapping/>
  </p:clrMapOvr>
  <p:transition>
    <p:pull/>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atin typeface="Raleway Light" panose="020B0604020202020204" charset="0"/>
              </a:defRPr>
            </a:lvl1pPr>
          </a:lstStyle>
          <a:p>
            <a:r>
              <a:rPr lang="en-US" dirty="0"/>
              <a:t>Click to edit Master title style</a:t>
            </a:r>
            <a:endParaRPr lang="fr-CA" dirty="0"/>
          </a:p>
        </p:txBody>
      </p:sp>
      <p:sp>
        <p:nvSpPr>
          <p:cNvPr id="3" name="Espace réservé du texte vertical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Espace réservé du numéro de diapositive 5"/>
          <p:cNvSpPr>
            <a:spLocks noGrp="1"/>
          </p:cNvSpPr>
          <p:nvPr>
            <p:ph type="sldNum" sz="quarter" idx="12"/>
          </p:nvPr>
        </p:nvSpPr>
        <p:spPr/>
        <p:txBody>
          <a:bodyPr/>
          <a:lstStyle>
            <a:lvl1pPr>
              <a:defRPr/>
            </a:lvl1pPr>
          </a:lstStyle>
          <a:p>
            <a:fld id="{FA6AC2CB-3C9E-4A22-9E20-0A54067B5447}" type="slidenum">
              <a:rPr lang="en-US"/>
              <a:pPr/>
              <a:t>‹#›</a:t>
            </a:fld>
            <a:endParaRPr lang="en-US" dirty="0"/>
          </a:p>
        </p:txBody>
      </p:sp>
    </p:spTree>
    <p:extLst>
      <p:ext uri="{BB962C8B-B14F-4D97-AF65-F5344CB8AC3E}">
        <p14:creationId xmlns:p14="http://schemas.microsoft.com/office/powerpoint/2010/main" val="3773787273"/>
      </p:ext>
    </p:extLst>
  </p:cSld>
  <p:clrMapOvr>
    <a:masterClrMapping/>
  </p:clrMapOvr>
  <p:transition>
    <p:pull/>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2"/>
            <a:ext cx="2057400" cy="5851525"/>
          </a:xfrm>
        </p:spPr>
        <p:txBody>
          <a:bodyPr vert="eaVert"/>
          <a:lstStyle/>
          <a:p>
            <a:r>
              <a:rPr lang="en-US" dirty="0"/>
              <a:t>Click to edit Master title style</a:t>
            </a:r>
            <a:endParaRPr lang="fr-CA" dirty="0"/>
          </a:p>
        </p:txBody>
      </p:sp>
      <p:sp>
        <p:nvSpPr>
          <p:cNvPr id="3" name="Espace réservé du texte vertical 2"/>
          <p:cNvSpPr>
            <a:spLocks noGrp="1"/>
          </p:cNvSpPr>
          <p:nvPr>
            <p:ph type="body" orient="vert" idx="1"/>
          </p:nvPr>
        </p:nvSpPr>
        <p:spPr>
          <a:xfrm>
            <a:off x="457200" y="274642"/>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Espace réservé du numéro de diapositive 5"/>
          <p:cNvSpPr>
            <a:spLocks noGrp="1"/>
          </p:cNvSpPr>
          <p:nvPr>
            <p:ph type="sldNum" sz="quarter" idx="12"/>
          </p:nvPr>
        </p:nvSpPr>
        <p:spPr/>
        <p:txBody>
          <a:bodyPr/>
          <a:lstStyle>
            <a:lvl1pPr>
              <a:defRPr/>
            </a:lvl1pPr>
          </a:lstStyle>
          <a:p>
            <a:fld id="{0F6DFAD9-0FB2-4B3B-BB76-9C0F72242AAA}" type="slidenum">
              <a:rPr lang="en-US"/>
              <a:pPr/>
              <a:t>‹#›</a:t>
            </a:fld>
            <a:endParaRPr lang="en-US" dirty="0"/>
          </a:p>
        </p:txBody>
      </p:sp>
    </p:spTree>
    <p:extLst>
      <p:ext uri="{BB962C8B-B14F-4D97-AF65-F5344CB8AC3E}">
        <p14:creationId xmlns:p14="http://schemas.microsoft.com/office/powerpoint/2010/main" val="3742888573"/>
      </p:ext>
    </p:extLst>
  </p:cSld>
  <p:clrMapOvr>
    <a:masterClrMapping/>
  </p:clrMapOvr>
  <p:transition>
    <p:pull/>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5" name="Slide Number Placeholder 4"/>
          <p:cNvSpPr>
            <a:spLocks noGrp="1"/>
          </p:cNvSpPr>
          <p:nvPr>
            <p:ph type="sldNum" sz="quarter" idx="12"/>
          </p:nvPr>
        </p:nvSpPr>
        <p:spPr/>
        <p:txBody>
          <a:bodyPr/>
          <a:lstStyle/>
          <a:p>
            <a:fld id="{D2708404-4ED5-44E7-A163-2E38E0C10FDE}" type="slidenum">
              <a:rPr lang="en-US" smtClean="0"/>
              <a:pPr/>
              <a:t>‹#›</a:t>
            </a:fld>
            <a:endParaRPr lang="en-US" dirty="0"/>
          </a:p>
        </p:txBody>
      </p:sp>
    </p:spTree>
    <p:extLst>
      <p:ext uri="{BB962C8B-B14F-4D97-AF65-F5344CB8AC3E}">
        <p14:creationId xmlns:p14="http://schemas.microsoft.com/office/powerpoint/2010/main" val="548472383"/>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8"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9" name="Rectangle 10"/>
          <p:cNvSpPr>
            <a:spLocks noGrp="1" noChangeArrowheads="1"/>
          </p:cNvSpPr>
          <p:nvPr>
            <p:ph type="sldNum" sz="quarter" idx="12"/>
          </p:nvPr>
        </p:nvSpPr>
        <p:spPr>
          <a:ln/>
        </p:spPr>
        <p:txBody>
          <a:bodyPr/>
          <a:lstStyle>
            <a:lvl1pPr>
              <a:defRPr/>
            </a:lvl1pPr>
          </a:lstStyle>
          <a:p>
            <a:pPr>
              <a:defRPr/>
            </a:pPr>
            <a:fld id="{4099B49A-646C-4CAB-BCC5-F9054C6D9A10}" type="slidenum">
              <a:rPr lang="en-US"/>
              <a:pPr>
                <a:defRPr/>
              </a:pPr>
              <a:t>‹#›</a:t>
            </a:fld>
            <a:endParaRPr lang="en-US"/>
          </a:p>
        </p:txBody>
      </p:sp>
    </p:spTree>
    <p:extLst>
      <p:ext uri="{BB962C8B-B14F-4D97-AF65-F5344CB8AC3E}">
        <p14:creationId xmlns:p14="http://schemas.microsoft.com/office/powerpoint/2010/main" val="333882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4"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5" name="Rectangle 10"/>
          <p:cNvSpPr>
            <a:spLocks noGrp="1" noChangeArrowheads="1"/>
          </p:cNvSpPr>
          <p:nvPr>
            <p:ph type="sldNum" sz="quarter" idx="12"/>
          </p:nvPr>
        </p:nvSpPr>
        <p:spPr>
          <a:ln/>
        </p:spPr>
        <p:txBody>
          <a:bodyPr/>
          <a:lstStyle>
            <a:lvl1pPr>
              <a:defRPr/>
            </a:lvl1pPr>
          </a:lstStyle>
          <a:p>
            <a:pPr>
              <a:defRPr/>
            </a:pPr>
            <a:fld id="{1CB033BD-1BBF-4237-9A29-94A081C26C0D}" type="slidenum">
              <a:rPr lang="en-US"/>
              <a:pPr>
                <a:defRPr/>
              </a:pPr>
              <a:t>‹#›</a:t>
            </a:fld>
            <a:endParaRPr lang="en-US"/>
          </a:p>
        </p:txBody>
      </p:sp>
    </p:spTree>
    <p:extLst>
      <p:ext uri="{BB962C8B-B14F-4D97-AF65-F5344CB8AC3E}">
        <p14:creationId xmlns:p14="http://schemas.microsoft.com/office/powerpoint/2010/main" val="35596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3"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4" name="Rectangle 10"/>
          <p:cNvSpPr>
            <a:spLocks noGrp="1" noChangeArrowheads="1"/>
          </p:cNvSpPr>
          <p:nvPr>
            <p:ph type="sldNum" sz="quarter" idx="12"/>
          </p:nvPr>
        </p:nvSpPr>
        <p:spPr>
          <a:ln/>
        </p:spPr>
        <p:txBody>
          <a:bodyPr/>
          <a:lstStyle>
            <a:lvl1pPr>
              <a:defRPr/>
            </a:lvl1pPr>
          </a:lstStyle>
          <a:p>
            <a:pPr>
              <a:defRPr/>
            </a:pPr>
            <a:fld id="{338C2694-B6A4-44DD-BC56-D44FF80DB628}" type="slidenum">
              <a:rPr lang="en-US"/>
              <a:pPr>
                <a:defRPr/>
              </a:pPr>
              <a:t>‹#›</a:t>
            </a:fld>
            <a:endParaRPr lang="en-US"/>
          </a:p>
        </p:txBody>
      </p:sp>
    </p:spTree>
    <p:extLst>
      <p:ext uri="{BB962C8B-B14F-4D97-AF65-F5344CB8AC3E}">
        <p14:creationId xmlns:p14="http://schemas.microsoft.com/office/powerpoint/2010/main" val="2009144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6"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7" name="Rectangle 10"/>
          <p:cNvSpPr>
            <a:spLocks noGrp="1" noChangeArrowheads="1"/>
          </p:cNvSpPr>
          <p:nvPr>
            <p:ph type="sldNum" sz="quarter" idx="12"/>
          </p:nvPr>
        </p:nvSpPr>
        <p:spPr>
          <a:ln/>
        </p:spPr>
        <p:txBody>
          <a:bodyPr/>
          <a:lstStyle>
            <a:lvl1pPr>
              <a:defRPr/>
            </a:lvl1pPr>
          </a:lstStyle>
          <a:p>
            <a:pPr>
              <a:defRPr/>
            </a:pPr>
            <a:fld id="{B8F51AE9-463B-4FF8-BCDE-0AAB8B60A3E0}" type="slidenum">
              <a:rPr lang="en-US"/>
              <a:pPr>
                <a:defRPr/>
              </a:pPr>
              <a:t>‹#›</a:t>
            </a:fld>
            <a:endParaRPr lang="en-US"/>
          </a:p>
        </p:txBody>
      </p:sp>
    </p:spTree>
    <p:extLst>
      <p:ext uri="{BB962C8B-B14F-4D97-AF65-F5344CB8AC3E}">
        <p14:creationId xmlns:p14="http://schemas.microsoft.com/office/powerpoint/2010/main" val="189428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r>
              <a:rPr lang="en-US" dirty="0"/>
              <a:t>Froduald Kabanza</a:t>
            </a:r>
          </a:p>
        </p:txBody>
      </p:sp>
      <p:sp>
        <p:nvSpPr>
          <p:cNvPr id="6" name="Rectangle 9"/>
          <p:cNvSpPr>
            <a:spLocks noGrp="1" noChangeArrowheads="1"/>
          </p:cNvSpPr>
          <p:nvPr>
            <p:ph type="ftr" sz="quarter" idx="11"/>
          </p:nvPr>
        </p:nvSpPr>
        <p:spPr>
          <a:ln/>
        </p:spPr>
        <p:txBody>
          <a:bodyPr/>
          <a:lstStyle>
            <a:lvl1pPr>
              <a:defRPr/>
            </a:lvl1pPr>
          </a:lstStyle>
          <a:p>
            <a:pPr>
              <a:defRPr/>
            </a:pPr>
            <a:r>
              <a:rPr lang="en-US" dirty="0"/>
              <a:t>IFT608 / IFT702</a:t>
            </a:r>
          </a:p>
        </p:txBody>
      </p:sp>
      <p:sp>
        <p:nvSpPr>
          <p:cNvPr id="7" name="Rectangle 10"/>
          <p:cNvSpPr>
            <a:spLocks noGrp="1" noChangeArrowheads="1"/>
          </p:cNvSpPr>
          <p:nvPr>
            <p:ph type="sldNum" sz="quarter" idx="12"/>
          </p:nvPr>
        </p:nvSpPr>
        <p:spPr>
          <a:ln/>
        </p:spPr>
        <p:txBody>
          <a:bodyPr/>
          <a:lstStyle>
            <a:lvl1pPr>
              <a:defRPr/>
            </a:lvl1pPr>
          </a:lstStyle>
          <a:p>
            <a:pPr>
              <a:defRPr/>
            </a:pPr>
            <a:fld id="{1153F41E-07A3-4C08-9371-EB120D5014A5}" type="slidenum">
              <a:rPr lang="en-US"/>
              <a:pPr>
                <a:defRPr/>
              </a:pPr>
              <a:t>‹#›</a:t>
            </a:fld>
            <a:endParaRPr lang="en-US"/>
          </a:p>
        </p:txBody>
      </p:sp>
    </p:spTree>
    <p:extLst>
      <p:ext uri="{BB962C8B-B14F-4D97-AF65-F5344CB8AC3E}">
        <p14:creationId xmlns:p14="http://schemas.microsoft.com/office/powerpoint/2010/main" val="398050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w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wmf"/><Relationship Id="rId5" Type="http://schemas.openxmlformats.org/officeDocument/2006/relationships/slideLayout" Target="../slideLayouts/slideLayout18.xml"/><Relationship Id="rId10" Type="http://schemas.openxmlformats.org/officeDocument/2006/relationships/tags" Target="../tags/tag1.xml"/><Relationship Id="rId4" Type="http://schemas.openxmlformats.org/officeDocument/2006/relationships/slideLayout" Target="../slideLayouts/slideLayout1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3" y="101600"/>
            <a:ext cx="8683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7013" y="1244600"/>
            <a:ext cx="86836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13416" name="Rectangle 8"/>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r>
              <a:rPr lang="en-US" dirty="0"/>
              <a:t>Froduald Kabanza</a:t>
            </a:r>
          </a:p>
        </p:txBody>
      </p:sp>
      <p:sp>
        <p:nvSpPr>
          <p:cNvPr id="913417" name="Rectangle 9"/>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r>
              <a:rPr lang="en-US" dirty="0"/>
              <a:t>IFT608 / IFT702</a:t>
            </a:r>
          </a:p>
        </p:txBody>
      </p:sp>
      <p:sp>
        <p:nvSpPr>
          <p:cNvPr id="913418" name="Rectangle 10"/>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F8353D4C-E61C-41EB-9915-8CDDEE29A90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hdr="0"/>
  <p:txStyles>
    <p:titleStyle>
      <a:lvl1pPr algn="ctr" rtl="0" eaLnBrk="0" fontAlgn="base" hangingPunct="0">
        <a:spcBef>
          <a:spcPct val="0"/>
        </a:spcBef>
        <a:spcAft>
          <a:spcPct val="0"/>
        </a:spcAft>
        <a:defRPr sz="3200" b="1">
          <a:solidFill>
            <a:srgbClr val="000066"/>
          </a:solidFill>
          <a:latin typeface="+mj-lt"/>
          <a:ea typeface="+mj-ea"/>
          <a:cs typeface="+mj-cs"/>
        </a:defRPr>
      </a:lvl1pPr>
      <a:lvl2pPr algn="ctr" rtl="0" eaLnBrk="0" fontAlgn="base" hangingPunct="0">
        <a:spcBef>
          <a:spcPct val="0"/>
        </a:spcBef>
        <a:spcAft>
          <a:spcPct val="0"/>
        </a:spcAft>
        <a:defRPr sz="3200" b="1">
          <a:solidFill>
            <a:srgbClr val="000066"/>
          </a:solidFill>
          <a:latin typeface="Arial" charset="0"/>
        </a:defRPr>
      </a:lvl2pPr>
      <a:lvl3pPr algn="ctr" rtl="0" eaLnBrk="0" fontAlgn="base" hangingPunct="0">
        <a:spcBef>
          <a:spcPct val="0"/>
        </a:spcBef>
        <a:spcAft>
          <a:spcPct val="0"/>
        </a:spcAft>
        <a:defRPr sz="3200" b="1">
          <a:solidFill>
            <a:srgbClr val="000066"/>
          </a:solidFill>
          <a:latin typeface="Arial" charset="0"/>
        </a:defRPr>
      </a:lvl3pPr>
      <a:lvl4pPr algn="ctr" rtl="0" eaLnBrk="0" fontAlgn="base" hangingPunct="0">
        <a:spcBef>
          <a:spcPct val="0"/>
        </a:spcBef>
        <a:spcAft>
          <a:spcPct val="0"/>
        </a:spcAft>
        <a:defRPr sz="3200" b="1">
          <a:solidFill>
            <a:srgbClr val="000066"/>
          </a:solidFill>
          <a:latin typeface="Arial" charset="0"/>
        </a:defRPr>
      </a:lvl4pPr>
      <a:lvl5pPr algn="ctr" rtl="0" eaLnBrk="0" fontAlgn="base" hangingPunct="0">
        <a:spcBef>
          <a:spcPct val="0"/>
        </a:spcBef>
        <a:spcAft>
          <a:spcPct val="0"/>
        </a:spcAft>
        <a:defRPr sz="3200" b="1">
          <a:solidFill>
            <a:srgbClr val="000066"/>
          </a:solidFill>
          <a:latin typeface="Arial" charset="0"/>
        </a:defRPr>
      </a:lvl5pPr>
      <a:lvl6pPr marL="457200" algn="ctr" rtl="0" eaLnBrk="0" fontAlgn="base" hangingPunct="0">
        <a:spcBef>
          <a:spcPct val="0"/>
        </a:spcBef>
        <a:spcAft>
          <a:spcPct val="0"/>
        </a:spcAft>
        <a:defRPr sz="3200" b="1">
          <a:solidFill>
            <a:srgbClr val="000066"/>
          </a:solidFill>
          <a:latin typeface="Arial" charset="0"/>
        </a:defRPr>
      </a:lvl6pPr>
      <a:lvl7pPr marL="914400" algn="ctr" rtl="0" eaLnBrk="0" fontAlgn="base" hangingPunct="0">
        <a:spcBef>
          <a:spcPct val="0"/>
        </a:spcBef>
        <a:spcAft>
          <a:spcPct val="0"/>
        </a:spcAft>
        <a:defRPr sz="3200" b="1">
          <a:solidFill>
            <a:srgbClr val="000066"/>
          </a:solidFill>
          <a:latin typeface="Arial" charset="0"/>
        </a:defRPr>
      </a:lvl7pPr>
      <a:lvl8pPr marL="1371600" algn="ctr" rtl="0" eaLnBrk="0" fontAlgn="base" hangingPunct="0">
        <a:spcBef>
          <a:spcPct val="0"/>
        </a:spcBef>
        <a:spcAft>
          <a:spcPct val="0"/>
        </a:spcAft>
        <a:defRPr sz="3200" b="1">
          <a:solidFill>
            <a:srgbClr val="000066"/>
          </a:solidFill>
          <a:latin typeface="Arial" charset="0"/>
        </a:defRPr>
      </a:lvl8pPr>
      <a:lvl9pPr marL="1828800" algn="ctr"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spect="1" noChangeArrowheads="1"/>
          </p:cNvSpPr>
          <p:nvPr>
            <p:ph type="body" idx="1"/>
          </p:nvPr>
        </p:nvSpPr>
        <p:spPr bwMode="auto">
          <a:xfrm>
            <a:off x="252271" y="1180723"/>
            <a:ext cx="8640210" cy="505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920" tIns="43960" rIns="87920" bIns="4396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5"/>
          <p:cNvSpPr>
            <a:spLocks noGrp="1" noChangeAspect="1" noChangeArrowheads="1"/>
          </p:cNvSpPr>
          <p:nvPr>
            <p:ph type="title"/>
            <p:custDataLst>
              <p:tags r:id="rId10"/>
            </p:custDataLst>
          </p:nvPr>
        </p:nvSpPr>
        <p:spPr bwMode="auto">
          <a:xfrm>
            <a:off x="229256" y="228670"/>
            <a:ext cx="8663226" cy="68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920" tIns="43960" rIns="87920" bIns="43960" numCol="1" anchor="ctr" anchorCtr="0" compatLnSpc="1">
            <a:prstTxWarp prst="textNoShape">
              <a:avLst/>
            </a:prstTxWarp>
            <a:noAutofit/>
          </a:bodyPr>
          <a:lstStyle/>
          <a:p>
            <a:pPr lvl="0"/>
            <a:r>
              <a:rPr lang="en-US" dirty="0"/>
              <a:t>Title</a:t>
            </a:r>
          </a:p>
        </p:txBody>
      </p:sp>
      <p:sp>
        <p:nvSpPr>
          <p:cNvPr id="6" name="Slide Number Placeholder 2"/>
          <p:cNvSpPr>
            <a:spLocks noGrp="1" noChangeAspect="1"/>
          </p:cNvSpPr>
          <p:nvPr>
            <p:ph type="sldNum" sz="quarter" idx="4"/>
          </p:nvPr>
        </p:nvSpPr>
        <p:spPr>
          <a:xfrm>
            <a:off x="6775445" y="6324889"/>
            <a:ext cx="2133230" cy="363958"/>
          </a:xfrm>
          <a:prstGeom prst="rect">
            <a:avLst/>
          </a:prstGeom>
        </p:spPr>
        <p:txBody>
          <a:bodyPr vert="horz" lIns="91440" tIns="45720" rIns="91440" bIns="45720" rtlCol="0" anchor="ctr"/>
          <a:lstStyle>
            <a:lvl1pPr algn="r">
              <a:defRPr lang="fr-CA" sz="900" smtClean="0">
                <a:solidFill>
                  <a:schemeClr val="accent1"/>
                </a:solidFill>
              </a:defRPr>
            </a:lvl1pPr>
          </a:lstStyle>
          <a:p>
            <a:fld id="{FB3DE57C-D652-4F2D-8708-93EFB812F4B9}" type="slidenum">
              <a:rPr lang="fr-CA" smtClean="0"/>
              <a:pPr/>
              <a:t>‹#›</a:t>
            </a:fld>
            <a:endParaRPr lang="fr-CA" dirty="0"/>
          </a:p>
        </p:txBody>
      </p:sp>
      <p:sp>
        <p:nvSpPr>
          <p:cNvPr id="7" name="Date Placeholder 9"/>
          <p:cNvSpPr>
            <a:spLocks noGrp="1"/>
          </p:cNvSpPr>
          <p:nvPr>
            <p:ph type="dt" sz="half" idx="2"/>
          </p:nvPr>
        </p:nvSpPr>
        <p:spPr>
          <a:xfrm>
            <a:off x="3727256" y="6333238"/>
            <a:ext cx="2333059" cy="365125"/>
          </a:xfrm>
          <a:prstGeom prst="rect">
            <a:avLst/>
          </a:prstGeom>
        </p:spPr>
        <p:txBody>
          <a:bodyPr vert="horz" lIns="91440" tIns="45720" rIns="91440" bIns="45720" rtlCol="0" anchor="ctr"/>
          <a:lstStyle>
            <a:lvl1pPr algn="ctr">
              <a:defRPr sz="900">
                <a:solidFill>
                  <a:schemeClr val="accent1"/>
                </a:solidFill>
              </a:defRPr>
            </a:lvl1pPr>
          </a:lstStyle>
          <a:p>
            <a:r>
              <a:rPr lang="fr-FR"/>
              <a:t>PLANIART LAB</a:t>
            </a:r>
            <a:endParaRPr lang="en-CA" dirty="0"/>
          </a:p>
        </p:txBody>
      </p:sp>
    </p:spTree>
    <p:extLst>
      <p:ext uri="{BB962C8B-B14F-4D97-AF65-F5344CB8AC3E}">
        <p14:creationId xmlns:p14="http://schemas.microsoft.com/office/powerpoint/2010/main" val="27949844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hf hdr="0"/>
  <p:txStyles>
    <p:titleStyle>
      <a:lvl1pPr algn="l" rtl="0" eaLnBrk="1" fontAlgn="base" hangingPunct="1">
        <a:spcBef>
          <a:spcPct val="0"/>
        </a:spcBef>
        <a:spcAft>
          <a:spcPct val="0"/>
        </a:spcAft>
        <a:defRPr sz="2880" b="1">
          <a:solidFill>
            <a:schemeClr val="tx2"/>
          </a:solidFill>
          <a:latin typeface="+mj-lt"/>
          <a:ea typeface="+mj-ea"/>
          <a:cs typeface="+mj-cs"/>
        </a:defRPr>
      </a:lvl1pPr>
      <a:lvl2pPr algn="l" rtl="0" eaLnBrk="1" fontAlgn="base" hangingPunct="1">
        <a:spcBef>
          <a:spcPct val="0"/>
        </a:spcBef>
        <a:spcAft>
          <a:spcPct val="0"/>
        </a:spcAft>
        <a:defRPr sz="2430">
          <a:solidFill>
            <a:schemeClr val="tx2"/>
          </a:solidFill>
          <a:latin typeface="Arial" charset="0"/>
        </a:defRPr>
      </a:lvl2pPr>
      <a:lvl3pPr algn="l" rtl="0" eaLnBrk="1" fontAlgn="base" hangingPunct="1">
        <a:spcBef>
          <a:spcPct val="0"/>
        </a:spcBef>
        <a:spcAft>
          <a:spcPct val="0"/>
        </a:spcAft>
        <a:defRPr sz="2430">
          <a:solidFill>
            <a:schemeClr val="tx2"/>
          </a:solidFill>
          <a:latin typeface="Arial" charset="0"/>
        </a:defRPr>
      </a:lvl3pPr>
      <a:lvl4pPr algn="l" rtl="0" eaLnBrk="1" fontAlgn="base" hangingPunct="1">
        <a:spcBef>
          <a:spcPct val="0"/>
        </a:spcBef>
        <a:spcAft>
          <a:spcPct val="0"/>
        </a:spcAft>
        <a:defRPr sz="2430">
          <a:solidFill>
            <a:schemeClr val="tx2"/>
          </a:solidFill>
          <a:latin typeface="Arial" charset="0"/>
        </a:defRPr>
      </a:lvl4pPr>
      <a:lvl5pPr algn="l" rtl="0" eaLnBrk="1" fontAlgn="base" hangingPunct="1">
        <a:spcBef>
          <a:spcPct val="0"/>
        </a:spcBef>
        <a:spcAft>
          <a:spcPct val="0"/>
        </a:spcAft>
        <a:defRPr sz="2430">
          <a:solidFill>
            <a:schemeClr val="tx2"/>
          </a:solidFill>
          <a:latin typeface="Arial" charset="0"/>
        </a:defRPr>
      </a:lvl5pPr>
      <a:lvl6pPr marL="395622" algn="l" rtl="0" eaLnBrk="1" fontAlgn="base" hangingPunct="1">
        <a:spcBef>
          <a:spcPct val="0"/>
        </a:spcBef>
        <a:spcAft>
          <a:spcPct val="0"/>
        </a:spcAft>
        <a:defRPr sz="2430">
          <a:solidFill>
            <a:schemeClr val="tx2"/>
          </a:solidFill>
          <a:latin typeface="Arial" charset="0"/>
        </a:defRPr>
      </a:lvl6pPr>
      <a:lvl7pPr marL="791245" algn="l" rtl="0" eaLnBrk="1" fontAlgn="base" hangingPunct="1">
        <a:spcBef>
          <a:spcPct val="0"/>
        </a:spcBef>
        <a:spcAft>
          <a:spcPct val="0"/>
        </a:spcAft>
        <a:defRPr sz="2430">
          <a:solidFill>
            <a:schemeClr val="tx2"/>
          </a:solidFill>
          <a:latin typeface="Arial" charset="0"/>
        </a:defRPr>
      </a:lvl7pPr>
      <a:lvl8pPr marL="1186866" algn="l" rtl="0" eaLnBrk="1" fontAlgn="base" hangingPunct="1">
        <a:spcBef>
          <a:spcPct val="0"/>
        </a:spcBef>
        <a:spcAft>
          <a:spcPct val="0"/>
        </a:spcAft>
        <a:defRPr sz="2430">
          <a:solidFill>
            <a:schemeClr val="tx2"/>
          </a:solidFill>
          <a:latin typeface="Arial" charset="0"/>
        </a:defRPr>
      </a:lvl8pPr>
      <a:lvl9pPr marL="1582488" algn="l" rtl="0" eaLnBrk="1" fontAlgn="base" hangingPunct="1">
        <a:spcBef>
          <a:spcPct val="0"/>
        </a:spcBef>
        <a:spcAft>
          <a:spcPct val="0"/>
        </a:spcAft>
        <a:defRPr sz="2430">
          <a:solidFill>
            <a:schemeClr val="tx2"/>
          </a:solidFill>
          <a:latin typeface="Arial" charset="0"/>
        </a:defRPr>
      </a:lvl9pPr>
    </p:titleStyle>
    <p:bodyStyle>
      <a:lvl1pPr marL="156600" indent="-156600" algn="l" rtl="0" eaLnBrk="1" fontAlgn="base" hangingPunct="1">
        <a:spcBef>
          <a:spcPct val="20000"/>
        </a:spcBef>
        <a:spcAft>
          <a:spcPct val="0"/>
        </a:spcAft>
        <a:buSzPct val="50000"/>
        <a:buFontTx/>
        <a:buBlip>
          <a:blip r:embed="rId11"/>
        </a:buBlip>
        <a:defRPr sz="2070">
          <a:solidFill>
            <a:schemeClr val="tx1"/>
          </a:solidFill>
          <a:latin typeface="+mn-lt"/>
          <a:ea typeface="+mn-ea"/>
          <a:cs typeface="+mn-cs"/>
        </a:defRPr>
      </a:lvl1pPr>
      <a:lvl2pPr marL="543981" indent="-156600" algn="l" rtl="0" eaLnBrk="1" fontAlgn="base" hangingPunct="1">
        <a:spcBef>
          <a:spcPct val="20000"/>
        </a:spcBef>
        <a:spcAft>
          <a:spcPct val="0"/>
        </a:spcAft>
        <a:buSzPct val="55000"/>
        <a:buFontTx/>
        <a:buBlip>
          <a:blip r:embed="rId11"/>
        </a:buBlip>
        <a:defRPr>
          <a:solidFill>
            <a:schemeClr val="tx1"/>
          </a:solidFill>
          <a:latin typeface="+mn-lt"/>
        </a:defRPr>
      </a:lvl2pPr>
      <a:lvl3pPr marL="853061" indent="-156600" algn="l" defTabSz="623027" rtl="0" eaLnBrk="1" fontAlgn="base" hangingPunct="1">
        <a:spcBef>
          <a:spcPct val="20000"/>
        </a:spcBef>
        <a:spcAft>
          <a:spcPct val="0"/>
        </a:spcAft>
        <a:buSzPct val="50000"/>
        <a:buFontTx/>
        <a:buBlip>
          <a:blip r:embed="rId12"/>
        </a:buBlip>
        <a:tabLst/>
        <a:defRPr>
          <a:solidFill>
            <a:schemeClr val="tx1"/>
          </a:solidFill>
          <a:latin typeface="+mn-lt"/>
        </a:defRPr>
      </a:lvl3pPr>
      <a:lvl4pPr marL="1208675" indent="-155729" algn="l" rtl="0" eaLnBrk="1" fontAlgn="base" hangingPunct="1">
        <a:spcBef>
          <a:spcPct val="20000"/>
        </a:spcBef>
        <a:spcAft>
          <a:spcPct val="0"/>
        </a:spcAft>
        <a:buSzPct val="50000"/>
        <a:buFontTx/>
        <a:buBlip>
          <a:blip r:embed="rId12"/>
        </a:buBlip>
        <a:defRPr sz="1260">
          <a:solidFill>
            <a:schemeClr val="tx1"/>
          </a:solidFill>
          <a:latin typeface="+mn-lt"/>
        </a:defRPr>
      </a:lvl4pPr>
      <a:lvl5pPr marL="1538703" indent="-151442" algn="l" rtl="0" eaLnBrk="1" fontAlgn="base" hangingPunct="1">
        <a:spcBef>
          <a:spcPct val="20000"/>
        </a:spcBef>
        <a:spcAft>
          <a:spcPct val="0"/>
        </a:spcAft>
        <a:buSzPct val="50000"/>
        <a:buFontTx/>
        <a:buBlip>
          <a:blip r:embed="rId12"/>
        </a:buBlip>
        <a:defRPr sz="1260">
          <a:solidFill>
            <a:schemeClr val="tx1"/>
          </a:solidFill>
          <a:latin typeface="+mn-lt"/>
        </a:defRPr>
      </a:lvl5pPr>
      <a:lvl6pPr marL="2175923" indent="-197812" algn="l" rtl="0" eaLnBrk="1" fontAlgn="base" hangingPunct="1">
        <a:spcBef>
          <a:spcPct val="20000"/>
        </a:spcBef>
        <a:spcAft>
          <a:spcPct val="0"/>
        </a:spcAft>
        <a:buChar char="»"/>
        <a:defRPr sz="1710">
          <a:solidFill>
            <a:schemeClr val="tx1"/>
          </a:solidFill>
          <a:latin typeface="+mn-lt"/>
        </a:defRPr>
      </a:lvl6pPr>
      <a:lvl7pPr marL="2571545" indent="-197812" algn="l" rtl="0" eaLnBrk="1" fontAlgn="base" hangingPunct="1">
        <a:spcBef>
          <a:spcPct val="20000"/>
        </a:spcBef>
        <a:spcAft>
          <a:spcPct val="0"/>
        </a:spcAft>
        <a:buChar char="»"/>
        <a:defRPr sz="1710">
          <a:solidFill>
            <a:schemeClr val="tx1"/>
          </a:solidFill>
          <a:latin typeface="+mn-lt"/>
        </a:defRPr>
      </a:lvl7pPr>
      <a:lvl8pPr marL="2967167" indent="-197812" algn="l" rtl="0" eaLnBrk="1" fontAlgn="base" hangingPunct="1">
        <a:spcBef>
          <a:spcPct val="20000"/>
        </a:spcBef>
        <a:spcAft>
          <a:spcPct val="0"/>
        </a:spcAft>
        <a:buChar char="»"/>
        <a:defRPr sz="1710">
          <a:solidFill>
            <a:schemeClr val="tx1"/>
          </a:solidFill>
          <a:latin typeface="+mn-lt"/>
        </a:defRPr>
      </a:lvl8pPr>
      <a:lvl9pPr marL="3362789" indent="-197812" algn="l" rtl="0" eaLnBrk="1" fontAlgn="base" hangingPunct="1">
        <a:spcBef>
          <a:spcPct val="20000"/>
        </a:spcBef>
        <a:spcAft>
          <a:spcPct val="0"/>
        </a:spcAft>
        <a:buChar char="»"/>
        <a:defRPr sz="1710">
          <a:solidFill>
            <a:schemeClr val="tx1"/>
          </a:solidFill>
          <a:latin typeface="+mn-lt"/>
        </a:defRPr>
      </a:lvl9pPr>
    </p:bodyStyle>
    <p:otherStyle>
      <a:defPPr>
        <a:defRPr lang="fr-FR"/>
      </a:defPPr>
      <a:lvl1pPr marL="0" algn="l" defTabSz="791245" rtl="0" eaLnBrk="1" latinLnBrk="0" hangingPunct="1">
        <a:defRPr sz="1530" kern="1200">
          <a:solidFill>
            <a:schemeClr val="tx1"/>
          </a:solidFill>
          <a:latin typeface="+mn-lt"/>
          <a:ea typeface="+mn-ea"/>
          <a:cs typeface="+mn-cs"/>
        </a:defRPr>
      </a:lvl1pPr>
      <a:lvl2pPr marL="395622" algn="l" defTabSz="791245" rtl="0" eaLnBrk="1" latinLnBrk="0" hangingPunct="1">
        <a:defRPr sz="1530" kern="1200">
          <a:solidFill>
            <a:schemeClr val="tx1"/>
          </a:solidFill>
          <a:latin typeface="+mn-lt"/>
          <a:ea typeface="+mn-ea"/>
          <a:cs typeface="+mn-cs"/>
        </a:defRPr>
      </a:lvl2pPr>
      <a:lvl3pPr marL="791245" algn="l" defTabSz="791245" rtl="0" eaLnBrk="1" latinLnBrk="0" hangingPunct="1">
        <a:defRPr sz="1530" kern="1200">
          <a:solidFill>
            <a:schemeClr val="tx1"/>
          </a:solidFill>
          <a:latin typeface="+mn-lt"/>
          <a:ea typeface="+mn-ea"/>
          <a:cs typeface="+mn-cs"/>
        </a:defRPr>
      </a:lvl3pPr>
      <a:lvl4pPr marL="1186866" algn="l" defTabSz="791245" rtl="0" eaLnBrk="1" latinLnBrk="0" hangingPunct="1">
        <a:defRPr sz="1530" kern="1200">
          <a:solidFill>
            <a:schemeClr val="tx1"/>
          </a:solidFill>
          <a:latin typeface="+mn-lt"/>
          <a:ea typeface="+mn-ea"/>
          <a:cs typeface="+mn-cs"/>
        </a:defRPr>
      </a:lvl4pPr>
      <a:lvl5pPr marL="1582488" algn="l" defTabSz="791245" rtl="0" eaLnBrk="1" latinLnBrk="0" hangingPunct="1">
        <a:defRPr sz="1530" kern="1200">
          <a:solidFill>
            <a:schemeClr val="tx1"/>
          </a:solidFill>
          <a:latin typeface="+mn-lt"/>
          <a:ea typeface="+mn-ea"/>
          <a:cs typeface="+mn-cs"/>
        </a:defRPr>
      </a:lvl5pPr>
      <a:lvl6pPr marL="1978111" algn="l" defTabSz="791245" rtl="0" eaLnBrk="1" latinLnBrk="0" hangingPunct="1">
        <a:defRPr sz="1530" kern="1200">
          <a:solidFill>
            <a:schemeClr val="tx1"/>
          </a:solidFill>
          <a:latin typeface="+mn-lt"/>
          <a:ea typeface="+mn-ea"/>
          <a:cs typeface="+mn-cs"/>
        </a:defRPr>
      </a:lvl6pPr>
      <a:lvl7pPr marL="2373733" algn="l" defTabSz="791245" rtl="0" eaLnBrk="1" latinLnBrk="0" hangingPunct="1">
        <a:defRPr sz="1530" kern="1200">
          <a:solidFill>
            <a:schemeClr val="tx1"/>
          </a:solidFill>
          <a:latin typeface="+mn-lt"/>
          <a:ea typeface="+mn-ea"/>
          <a:cs typeface="+mn-cs"/>
        </a:defRPr>
      </a:lvl7pPr>
      <a:lvl8pPr marL="2769356" algn="l" defTabSz="791245" rtl="0" eaLnBrk="1" latinLnBrk="0" hangingPunct="1">
        <a:defRPr sz="1530" kern="1200">
          <a:solidFill>
            <a:schemeClr val="tx1"/>
          </a:solidFill>
          <a:latin typeface="+mn-lt"/>
          <a:ea typeface="+mn-ea"/>
          <a:cs typeface="+mn-cs"/>
        </a:defRPr>
      </a:lvl8pPr>
      <a:lvl9pPr marL="3164977" algn="l" defTabSz="791245" rtl="0" eaLnBrk="1" latinLnBrk="0" hangingPunct="1">
        <a:defRPr sz="153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428625" y="6427788"/>
            <a:ext cx="8715375" cy="438150"/>
          </a:xfrm>
          <a:prstGeom prst="rect">
            <a:avLst/>
          </a:prstGeom>
          <a:gradFill flip="none" rotWithShape="1">
            <a:gsLst>
              <a:gs pos="14000">
                <a:schemeClr val="bg1"/>
              </a:gs>
              <a:gs pos="100000">
                <a:srgbClr val="00B050"/>
              </a:gs>
            </a:gsLst>
            <a:lin ang="0" scaled="1"/>
            <a:tileRect/>
          </a:gradFill>
          <a:ln w="9525" cap="flat" cmpd="sng" algn="ctr">
            <a:noFill/>
            <a:prstDash val="solid"/>
            <a:round/>
            <a:headEnd type="none" w="med" len="med"/>
            <a:tailEnd type="none" w="med" len="med"/>
          </a:ln>
          <a:effectLst/>
        </p:spPr>
        <p:txBody>
          <a:bodyPr/>
          <a:lstStyle/>
          <a:p>
            <a:pPr>
              <a:defRPr/>
            </a:pPr>
            <a:endParaRPr lang="en-CA" b="1" dirty="0">
              <a:cs typeface="+mn-cs"/>
            </a:endParaRPr>
          </a:p>
        </p:txBody>
      </p:sp>
      <p:pic>
        <p:nvPicPr>
          <p:cNvPr id="1027" name="Picture 10" descr="logo_udes.gif"/>
          <p:cNvPicPr>
            <a:picLocks noChangeAspect="1"/>
          </p:cNvPicPr>
          <p:nvPr/>
        </p:nvPicPr>
        <p:blipFill>
          <a:blip r:embed="rId13"/>
          <a:srcRect/>
          <a:stretch>
            <a:fillRect/>
          </a:stretch>
        </p:blipFill>
        <p:spPr bwMode="auto">
          <a:xfrm>
            <a:off x="109538" y="6419850"/>
            <a:ext cx="1666875" cy="381000"/>
          </a:xfrm>
          <a:prstGeom prst="rect">
            <a:avLst/>
          </a:prstGeom>
          <a:noFill/>
          <a:ln w="9525">
            <a:noFill/>
            <a:miter lim="800000"/>
            <a:headEnd/>
            <a:tailEnd/>
          </a:ln>
        </p:spPr>
      </p:pic>
      <p:sp>
        <p:nvSpPr>
          <p:cNvPr id="1028"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dirty="0"/>
              <a:t>Cliquez et modifiez le titre</a:t>
            </a:r>
          </a:p>
        </p:txBody>
      </p:sp>
      <p:sp>
        <p:nvSpPr>
          <p:cNvPr id="1029"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p>
        </p:txBody>
      </p:sp>
      <p:sp>
        <p:nvSpPr>
          <p:cNvPr id="4" name="Espace réservé de la date 3"/>
          <p:cNvSpPr>
            <a:spLocks noGrp="1"/>
          </p:cNvSpPr>
          <p:nvPr>
            <p:ph type="dt" sz="half" idx="2"/>
          </p:nvPr>
        </p:nvSpPr>
        <p:spPr>
          <a:xfrm>
            <a:off x="1746250" y="6438900"/>
            <a:ext cx="2133600" cy="365125"/>
          </a:xfrm>
          <a:prstGeom prst="rect">
            <a:avLst/>
          </a:prstGeom>
        </p:spPr>
        <p:txBody>
          <a:bodyPr vert="horz" lIns="91440" tIns="45720" rIns="91440" bIns="45720" rtlCol="0" anchor="ctr"/>
          <a:lstStyle>
            <a:lvl1pPr algn="l" fontAlgn="auto">
              <a:spcBef>
                <a:spcPts val="0"/>
              </a:spcBef>
              <a:spcAft>
                <a:spcPts val="0"/>
              </a:spcAft>
              <a:defRPr sz="1200" b="1">
                <a:solidFill>
                  <a:schemeClr val="accent3">
                    <a:lumMod val="50000"/>
                  </a:schemeClr>
                </a:solidFill>
                <a:latin typeface="+mn-lt"/>
                <a:cs typeface="+mn-cs"/>
              </a:defRPr>
            </a:lvl1pPr>
          </a:lstStyle>
          <a:p>
            <a:pPr>
              <a:defRPr/>
            </a:pPr>
            <a:r>
              <a:rPr lang="en-US" dirty="0"/>
              <a:t>(Kabanza et al., IJCAI-13)</a:t>
            </a:r>
          </a:p>
        </p:txBody>
      </p:sp>
      <p:sp>
        <p:nvSpPr>
          <p:cNvPr id="5" name="Espace réservé du pied de page 4"/>
          <p:cNvSpPr>
            <a:spLocks noGrp="1"/>
          </p:cNvSpPr>
          <p:nvPr>
            <p:ph type="ftr" sz="quarter" idx="3"/>
          </p:nvPr>
        </p:nvSpPr>
        <p:spPr>
          <a:xfrm>
            <a:off x="3962400" y="640080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US" dirty="0"/>
          </a:p>
        </p:txBody>
      </p:sp>
      <p:sp>
        <p:nvSpPr>
          <p:cNvPr id="6" name="Espace réservé du numéro de diapositive 5"/>
          <p:cNvSpPr>
            <a:spLocks noGrp="1"/>
          </p:cNvSpPr>
          <p:nvPr>
            <p:ph type="sldNum" sz="quarter" idx="4"/>
          </p:nvPr>
        </p:nvSpPr>
        <p:spPr>
          <a:xfrm>
            <a:off x="7010400" y="64008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600">
                <a:solidFill>
                  <a:schemeClr val="bg1"/>
                </a:solidFill>
                <a:latin typeface="Calibri" pitchFamily="34" charset="0"/>
              </a:defRPr>
            </a:lvl1pPr>
          </a:lstStyle>
          <a:p>
            <a:fld id="{D2708404-4ED5-44E7-A163-2E38E0C10FDE}" type="slidenum">
              <a:rPr lang="en-US"/>
              <a:pPr/>
              <a:t>‹#›</a:t>
            </a:fld>
            <a:endParaRPr lang="en-US" dirty="0"/>
          </a:p>
        </p:txBody>
      </p:sp>
      <p:pic>
        <p:nvPicPr>
          <p:cNvPr id="124931" name="Picture 3"/>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2" y="6464905"/>
            <a:ext cx="2174810" cy="33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3104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p:txStyles>
    <p:titleStyle>
      <a:lvl1pPr algn="ctr" defTabSz="457200" rtl="0" eaLnBrk="0" fontAlgn="base" hangingPunct="0">
        <a:spcBef>
          <a:spcPct val="0"/>
        </a:spcBef>
        <a:spcAft>
          <a:spcPct val="0"/>
        </a:spcAft>
        <a:defRPr sz="2800" b="1" kern="1200">
          <a:solidFill>
            <a:schemeClr val="accent3">
              <a:lumMod val="50000"/>
            </a:schemeClr>
          </a:solidFill>
          <a:latin typeface="Arial" charset="0"/>
          <a:ea typeface="+mj-ea"/>
          <a:cs typeface="+mj-cs"/>
        </a:defRPr>
      </a:lvl1pPr>
      <a:lvl2pPr algn="ctr" defTabSz="457200" rtl="0" eaLnBrk="0" fontAlgn="base" hangingPunct="0">
        <a:spcBef>
          <a:spcPct val="0"/>
        </a:spcBef>
        <a:spcAft>
          <a:spcPct val="0"/>
        </a:spcAft>
        <a:defRPr sz="2800" b="1">
          <a:solidFill>
            <a:srgbClr val="002060"/>
          </a:solidFill>
          <a:latin typeface="Arial" charset="0"/>
        </a:defRPr>
      </a:lvl2pPr>
      <a:lvl3pPr algn="ctr" defTabSz="457200" rtl="0" eaLnBrk="0" fontAlgn="base" hangingPunct="0">
        <a:spcBef>
          <a:spcPct val="0"/>
        </a:spcBef>
        <a:spcAft>
          <a:spcPct val="0"/>
        </a:spcAft>
        <a:defRPr sz="2800" b="1">
          <a:solidFill>
            <a:srgbClr val="002060"/>
          </a:solidFill>
          <a:latin typeface="Arial" charset="0"/>
        </a:defRPr>
      </a:lvl3pPr>
      <a:lvl4pPr algn="ctr" defTabSz="457200" rtl="0" eaLnBrk="0" fontAlgn="base" hangingPunct="0">
        <a:spcBef>
          <a:spcPct val="0"/>
        </a:spcBef>
        <a:spcAft>
          <a:spcPct val="0"/>
        </a:spcAft>
        <a:defRPr sz="2800" b="1">
          <a:solidFill>
            <a:srgbClr val="002060"/>
          </a:solidFill>
          <a:latin typeface="Arial" charset="0"/>
        </a:defRPr>
      </a:lvl4pPr>
      <a:lvl5pPr algn="ctr" defTabSz="457200" rtl="0" eaLnBrk="0" fontAlgn="base" hangingPunct="0">
        <a:spcBef>
          <a:spcPct val="0"/>
        </a:spcBef>
        <a:spcAft>
          <a:spcPct val="0"/>
        </a:spcAft>
        <a:defRPr sz="2800" b="1">
          <a:solidFill>
            <a:srgbClr val="002060"/>
          </a:solidFill>
          <a:latin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Clr>
          <a:schemeClr val="accent3">
            <a:lumMod val="50000"/>
          </a:schemeClr>
        </a:buClr>
        <a:buSzPct val="150000"/>
        <a:buFont typeface="Arial" charset="0"/>
        <a:buChar char="•"/>
        <a:defRPr sz="2800" b="0"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152633"/>
            </a:gs>
            <a:gs pos="100000">
              <a:srgbClr val="0D171F"/>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8" name="Espace réservé du titre 1"/>
          <p:cNvSpPr>
            <a:spLocks noGrp="1"/>
          </p:cNvSpPr>
          <p:nvPr>
            <p:ph type="title"/>
          </p:nvPr>
        </p:nvSpPr>
        <p:spPr bwMode="auto">
          <a:xfrm>
            <a:off x="457200" y="274638"/>
            <a:ext cx="8229600" cy="1143000"/>
          </a:xfrm>
          <a:prstGeom prst="rect">
            <a:avLst/>
          </a:prstGeom>
          <a:noFill/>
          <a:ln w="9525">
            <a:noFill/>
            <a:miter lim="800000"/>
            <a:headEnd/>
            <a:tailEnd/>
          </a:ln>
          <a:effectLst>
            <a:outerShdw blurRad="254000" algn="ctr" rotWithShape="0">
              <a:srgbClr val="FF7E1D"/>
            </a:outerShdw>
          </a:effectLst>
        </p:spPr>
        <p:txBody>
          <a:bodyPr vert="horz" wrap="square" lIns="91440" tIns="45720" rIns="91440" bIns="45720" numCol="1" anchor="ctr" anchorCtr="0" compatLnSpc="1">
            <a:prstTxWarp prst="textNoShape">
              <a:avLst/>
            </a:prstTxWarp>
          </a:bodyPr>
          <a:lstStyle/>
          <a:p>
            <a:pPr lvl="0"/>
            <a:r>
              <a:rPr lang="fr-CA" dirty="0"/>
              <a:t>Cliquez et modifiez le titre</a:t>
            </a:r>
          </a:p>
        </p:txBody>
      </p:sp>
      <p:sp>
        <p:nvSpPr>
          <p:cNvPr id="1029" name="Espace réservé du texte 2"/>
          <p:cNvSpPr>
            <a:spLocks noGrp="1"/>
          </p:cNvSpPr>
          <p:nvPr>
            <p:ph type="body" idx="1"/>
          </p:nvPr>
        </p:nvSpPr>
        <p:spPr bwMode="auto">
          <a:xfrm>
            <a:off x="457200" y="1600204"/>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p>
        </p:txBody>
      </p:sp>
      <p:sp>
        <p:nvSpPr>
          <p:cNvPr id="6" name="Espace réservé du numéro de diapositive 5"/>
          <p:cNvSpPr>
            <a:spLocks noGrp="1"/>
          </p:cNvSpPr>
          <p:nvPr>
            <p:ph type="sldNum" sz="quarter" idx="4"/>
          </p:nvPr>
        </p:nvSpPr>
        <p:spPr>
          <a:xfrm>
            <a:off x="0" y="6381329"/>
            <a:ext cx="9000492" cy="365125"/>
          </a:xfrm>
          <a:prstGeom prst="rect">
            <a:avLst/>
          </a:prstGeom>
        </p:spPr>
        <p:txBody>
          <a:bodyPr vert="horz" wrap="square" lIns="91440" tIns="45720" rIns="91440" bIns="45720" numCol="1" anchor="ctr" anchorCtr="0" compatLnSpc="1">
            <a:prstTxWarp prst="textNoShape">
              <a:avLst/>
            </a:prstTxWarp>
          </a:bodyPr>
          <a:lstStyle>
            <a:lvl1pPr algn="ctr">
              <a:defRPr sz="1500">
                <a:solidFill>
                  <a:schemeClr val="bg1"/>
                </a:solidFill>
                <a:latin typeface="Raleway" panose="020B0604020202020204" charset="0"/>
              </a:defRPr>
            </a:lvl1pPr>
          </a:lstStyle>
          <a:p>
            <a:fld id="{D2708404-4ED5-44E7-A163-2E38E0C10FDE}" type="slidenum">
              <a:rPr lang="en-US" smtClean="0"/>
              <a:pPr/>
              <a:t>‹#›</a:t>
            </a:fld>
            <a:endParaRPr lang="en-US" dirty="0"/>
          </a:p>
        </p:txBody>
      </p:sp>
    </p:spTree>
    <p:extLst>
      <p:ext uri="{BB962C8B-B14F-4D97-AF65-F5344CB8AC3E}">
        <p14:creationId xmlns:p14="http://schemas.microsoft.com/office/powerpoint/2010/main" val="406354339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p:pull/>
  </p:transition>
  <p:hf hdr="0" ftr="0" dt="0"/>
  <p:txStyles>
    <p:titleStyle>
      <a:lvl1pPr algn="ctr" defTabSz="342900" rtl="0" eaLnBrk="1" fontAlgn="base" hangingPunct="1">
        <a:spcBef>
          <a:spcPct val="0"/>
        </a:spcBef>
        <a:spcAft>
          <a:spcPct val="0"/>
        </a:spcAft>
        <a:defRPr sz="3000" b="0" kern="1200">
          <a:solidFill>
            <a:schemeClr val="accent6">
              <a:lumMod val="60000"/>
              <a:lumOff val="40000"/>
            </a:schemeClr>
          </a:solidFill>
          <a:latin typeface="Raleway Light" panose="020B0604020202020204" charset="0"/>
          <a:ea typeface="+mj-ea"/>
          <a:cs typeface="+mj-cs"/>
        </a:defRPr>
      </a:lvl1pPr>
      <a:lvl2pPr algn="ctr" defTabSz="342900" rtl="0" eaLnBrk="1" fontAlgn="base" hangingPunct="1">
        <a:spcBef>
          <a:spcPct val="0"/>
        </a:spcBef>
        <a:spcAft>
          <a:spcPct val="0"/>
        </a:spcAft>
        <a:defRPr sz="2100" b="1">
          <a:solidFill>
            <a:srgbClr val="002060"/>
          </a:solidFill>
          <a:latin typeface="Arial" charset="0"/>
        </a:defRPr>
      </a:lvl2pPr>
      <a:lvl3pPr algn="ctr" defTabSz="342900" rtl="0" eaLnBrk="1" fontAlgn="base" hangingPunct="1">
        <a:spcBef>
          <a:spcPct val="0"/>
        </a:spcBef>
        <a:spcAft>
          <a:spcPct val="0"/>
        </a:spcAft>
        <a:defRPr sz="2100" b="1">
          <a:solidFill>
            <a:srgbClr val="002060"/>
          </a:solidFill>
          <a:latin typeface="Arial" charset="0"/>
        </a:defRPr>
      </a:lvl3pPr>
      <a:lvl4pPr algn="ctr" defTabSz="342900" rtl="0" eaLnBrk="1" fontAlgn="base" hangingPunct="1">
        <a:spcBef>
          <a:spcPct val="0"/>
        </a:spcBef>
        <a:spcAft>
          <a:spcPct val="0"/>
        </a:spcAft>
        <a:defRPr sz="2100" b="1">
          <a:solidFill>
            <a:srgbClr val="002060"/>
          </a:solidFill>
          <a:latin typeface="Arial" charset="0"/>
        </a:defRPr>
      </a:lvl4pPr>
      <a:lvl5pPr algn="ctr" defTabSz="342900" rtl="0" eaLnBrk="1" fontAlgn="base" hangingPunct="1">
        <a:spcBef>
          <a:spcPct val="0"/>
        </a:spcBef>
        <a:spcAft>
          <a:spcPct val="0"/>
        </a:spcAft>
        <a:defRPr sz="2100" b="1">
          <a:solidFill>
            <a:srgbClr val="002060"/>
          </a:solidFill>
          <a:latin typeface="Arial" charset="0"/>
        </a:defRPr>
      </a:lvl5pPr>
      <a:lvl6pPr marL="342900" algn="ctr" defTabSz="342900" rtl="0" eaLnBrk="1" fontAlgn="base" hangingPunct="1">
        <a:spcBef>
          <a:spcPct val="0"/>
        </a:spcBef>
        <a:spcAft>
          <a:spcPct val="0"/>
        </a:spcAft>
        <a:defRPr sz="3300">
          <a:solidFill>
            <a:schemeClr val="tx1"/>
          </a:solidFill>
          <a:latin typeface="Calibri" pitchFamily="34" charset="0"/>
        </a:defRPr>
      </a:lvl6pPr>
      <a:lvl7pPr marL="685800" algn="ctr" defTabSz="342900" rtl="0" eaLnBrk="1" fontAlgn="base" hangingPunct="1">
        <a:spcBef>
          <a:spcPct val="0"/>
        </a:spcBef>
        <a:spcAft>
          <a:spcPct val="0"/>
        </a:spcAft>
        <a:defRPr sz="3300">
          <a:solidFill>
            <a:schemeClr val="tx1"/>
          </a:solidFill>
          <a:latin typeface="Calibri" pitchFamily="34" charset="0"/>
        </a:defRPr>
      </a:lvl7pPr>
      <a:lvl8pPr marL="1028700" algn="ctr" defTabSz="342900" rtl="0" eaLnBrk="1" fontAlgn="base" hangingPunct="1">
        <a:spcBef>
          <a:spcPct val="0"/>
        </a:spcBef>
        <a:spcAft>
          <a:spcPct val="0"/>
        </a:spcAft>
        <a:defRPr sz="3300">
          <a:solidFill>
            <a:schemeClr val="tx1"/>
          </a:solidFill>
          <a:latin typeface="Calibri" pitchFamily="34" charset="0"/>
        </a:defRPr>
      </a:lvl8pPr>
      <a:lvl9pPr marL="1371600" algn="ctr" defTabSz="342900"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defTabSz="342900" rtl="0" eaLnBrk="1" fontAlgn="base" hangingPunct="1">
        <a:spcBef>
          <a:spcPct val="20000"/>
        </a:spcBef>
        <a:spcAft>
          <a:spcPct val="0"/>
        </a:spcAft>
        <a:buClr>
          <a:schemeClr val="accent6">
            <a:lumMod val="60000"/>
            <a:lumOff val="40000"/>
          </a:schemeClr>
        </a:buClr>
        <a:buSzPct val="150000"/>
        <a:buFont typeface="Arial" charset="0"/>
        <a:buChar char="•"/>
        <a:defRPr sz="2100" b="0" kern="1200">
          <a:solidFill>
            <a:schemeClr val="bg1"/>
          </a:solidFill>
          <a:latin typeface="Raleway" panose="020B0604020202020204" charset="0"/>
          <a:ea typeface="+mn-ea"/>
          <a:cs typeface="+mn-cs"/>
        </a:defRPr>
      </a:lvl1pPr>
      <a:lvl2pPr marL="557213" indent="-214313" algn="l" defTabSz="342900" rtl="0" eaLnBrk="1" fontAlgn="base" hangingPunct="1">
        <a:spcBef>
          <a:spcPct val="20000"/>
        </a:spcBef>
        <a:spcAft>
          <a:spcPct val="0"/>
        </a:spcAft>
        <a:buFont typeface="Arial" charset="0"/>
        <a:buChar char="–"/>
        <a:defRPr sz="1800" kern="1200">
          <a:solidFill>
            <a:schemeClr val="bg1"/>
          </a:solidFill>
          <a:latin typeface="Raleway" panose="020B0604020202020204" charset="0"/>
          <a:ea typeface="+mn-ea"/>
          <a:cs typeface="+mn-cs"/>
        </a:defRPr>
      </a:lvl2pPr>
      <a:lvl3pPr marL="857250" indent="-171450" algn="l" defTabSz="342900" rtl="0" eaLnBrk="1" fontAlgn="base" hangingPunct="1">
        <a:spcBef>
          <a:spcPct val="20000"/>
        </a:spcBef>
        <a:spcAft>
          <a:spcPct val="0"/>
        </a:spcAft>
        <a:buFont typeface="Arial" charset="0"/>
        <a:buChar char="•"/>
        <a:defRPr sz="1500" kern="1200">
          <a:solidFill>
            <a:schemeClr val="bg1"/>
          </a:solidFill>
          <a:latin typeface="Raleway" panose="020B0604020202020204" charset="0"/>
          <a:ea typeface="+mn-ea"/>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bg1"/>
          </a:solidFill>
          <a:latin typeface="Raleway" panose="020B0604020202020204" charset="0"/>
          <a:ea typeface="+mn-ea"/>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bg1"/>
          </a:solidFill>
          <a:latin typeface="Raleway" panose="020B0604020202020204"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fr-CA"/>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intellimedia.ncsu.edu/wp-content/uploads/min-aiide-2014.pdf"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www.sciencedirect.com/science/article/pii/S0004370209000459" TargetMode="External"/><Relationship Id="rId5" Type="http://schemas.openxmlformats.org/officeDocument/2006/relationships/hyperlink" Target="https://www.ijcai.org/Proceedings/11/Papers/335.pdf" TargetMode="External"/><Relationship Id="rId4" Type="http://schemas.openxmlformats.org/officeDocument/2006/relationships/hyperlink" Target="http://www.aaai.org/ocs/index.php/AAAI/AAAI10/paper/download/1821/216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arxiv.org/pdf/1808.05249.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1.png"/><Relationship Id="rId20" Type="http://schemas.microsoft.com/office/2007/relationships/hdphoto" Target="../media/hdphoto1.wdp"/><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7.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5.png"/><Relationship Id="rId27"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cs.rochester.edu/~sadilek/publications/Sadilek-Kautz_Location-Based-Reasoning-about-Complex-Multi-Agent-Behavior_JAIR-12.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aaai.org/ocs/index.php/AAAI/AAAI10/paper/viewFile/1821/2160" TargetMode="Externa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NULL"/><Relationship Id="rId2" Type="http://schemas.openxmlformats.org/officeDocument/2006/relationships/tags" Target="../tags/tag3.xml"/><Relationship Id="rId1" Type="http://schemas.openxmlformats.org/officeDocument/2006/relationships/tags" Target="../tags/tag2.xml"/><Relationship Id="rId11" Type="http://schemas.openxmlformats.org/officeDocument/2006/relationships/image" Target="../media/image53.wmf"/><Relationship Id="rId5" Type="http://schemas.openxmlformats.org/officeDocument/2006/relationships/hyperlink" Target="http://www.aaai.org/ocs/index.php/AAAI/AAAI10/paper/viewFile/1821/2160" TargetMode="External"/><Relationship Id="rId10" Type="http://schemas.openxmlformats.org/officeDocument/2006/relationships/oleObject" Target="../embeddings/oleObject2.bin"/><Relationship Id="rId4" Type="http://schemas.openxmlformats.org/officeDocument/2006/relationships/notesSlide" Target="../notesSlides/notesSlide18.xml"/><Relationship Id="rId9" Type="http://schemas.openxmlformats.org/officeDocument/2006/relationships/image" Target="../media/image52.wmf"/></Relationships>
</file>

<file path=ppt/slides/_rels/slide26.xml.rels><?xml version="1.0" encoding="UTF-8" standalone="yes"?>
<Relationships xmlns="http://schemas.openxmlformats.org/package/2006/relationships"><Relationship Id="rId3" Type="http://schemas.openxmlformats.org/officeDocument/2006/relationships/hyperlink" Target="http://www.aamas2017.org/proceedings/pdfs/p750.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aai.org/ocs/index.php/AAAI/AAAI17/paper/download/14983/1397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aai.org/ocs/index.php/AAAI/AAAI17/paper/view/1466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researchgate.net/publication/325528012_Combining_Planning_with_Gaze_for_Online_Human_Intention_Recognition" TargetMode="External"/><Relationship Id="rId5" Type="http://schemas.openxmlformats.org/officeDocument/2006/relationships/hyperlink" Target="http://u.cs.biu.ac.il/~veredm/Papers/aamas18-online-goal.pdf" TargetMode="External"/><Relationship Id="rId4" Type="http://schemas.openxmlformats.org/officeDocument/2006/relationships/hyperlink" Target="https://jair.org/index.php/jair/article/view/11243/2644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sciencedirect.com/science/article/pii/S000437020900045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hyperlink" Target="http://www.aaai.org/ocs/index.php/IJCAI/IJCAI13/paper/view/6978/7038" TargetMode="External"/><Relationship Id="rId5" Type="http://schemas.openxmlformats.org/officeDocument/2006/relationships/image" Target="../media/image77.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hyperlink" Target="https://ieeexplore.ieee.org/abstract/document/7759242"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ijcai.org/Proceedings/15/Papers/134.pdf" TargetMode="External"/><Relationship Id="rId4" Type="http://schemas.openxmlformats.org/officeDocument/2006/relationships/hyperlink" Target="https://www.ijcai.org/Proceedings/16/Papers/064.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altLang="en-US" dirty="0"/>
              <a:t>IFT608 / IFT 702</a:t>
            </a:r>
            <a:br>
              <a:rPr lang="en-US" altLang="en-US" dirty="0"/>
            </a:br>
            <a:r>
              <a:rPr lang="en-US" altLang="en-US" dirty="0"/>
              <a:t>Planification en intelligence </a:t>
            </a:r>
            <a:r>
              <a:rPr lang="en-US" altLang="en-US" dirty="0" err="1"/>
              <a:t>artificielle</a:t>
            </a:r>
            <a:br>
              <a:rPr lang="en-US" altLang="en-US" dirty="0"/>
            </a:br>
            <a:br>
              <a:rPr lang="en-US" altLang="en-US" dirty="0"/>
            </a:br>
            <a:r>
              <a:rPr lang="en-US" altLang="en-US" sz="2400" dirty="0"/>
              <a:t>Reconnaissance de plan et </a:t>
            </a:r>
            <a:r>
              <a:rPr lang="en-US" altLang="en-US" sz="2400" dirty="0" err="1"/>
              <a:t>d’intention</a:t>
            </a:r>
            <a:endParaRPr lang="en-US" altLang="en-US" sz="2400" dirty="0"/>
          </a:p>
        </p:txBody>
      </p:sp>
      <p:sp>
        <p:nvSpPr>
          <p:cNvPr id="2051" name="Rectangle 3"/>
          <p:cNvSpPr>
            <a:spLocks noGrp="1" noChangeArrowheads="1"/>
          </p:cNvSpPr>
          <p:nvPr>
            <p:ph type="subTitle" idx="1"/>
          </p:nvPr>
        </p:nvSpPr>
        <p:spPr/>
        <p:txBody>
          <a:bodyPr/>
          <a:lstStyle/>
          <a:p>
            <a:r>
              <a:rPr lang="en-US" altLang="en-US" sz="2000" dirty="0"/>
              <a:t>Froduald Kabanza</a:t>
            </a:r>
          </a:p>
          <a:p>
            <a:r>
              <a:rPr lang="fr-CA" altLang="en-US" sz="2000" dirty="0"/>
              <a:t>Département d’informatique</a:t>
            </a:r>
            <a:endParaRPr lang="en-US" altLang="en-US" sz="2000" dirty="0"/>
          </a:p>
          <a:p>
            <a:r>
              <a:rPr lang="en-US" altLang="en-US" dirty="0"/>
              <a:t>Université de Sherbrooke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8644E42-E814-4C5D-ACB3-B359CF7361C9}" type="slidenum">
              <a:rPr lang="en-CA" altLang="en-US" smtClean="0">
                <a:solidFill>
                  <a:srgbClr val="990033"/>
                </a:solidFill>
              </a:rPr>
              <a:pPr eaLnBrk="1" hangingPunct="1"/>
              <a:t>10</a:t>
            </a:fld>
            <a:endParaRPr lang="en-CA" altLang="en-US">
              <a:solidFill>
                <a:srgbClr val="990033"/>
              </a:solidFill>
            </a:endParaRPr>
          </a:p>
        </p:txBody>
      </p:sp>
      <p:sp>
        <p:nvSpPr>
          <p:cNvPr id="8197" name="Rectangle 5"/>
          <p:cNvSpPr>
            <a:spLocks noGrp="1" noChangeArrowheads="1"/>
          </p:cNvSpPr>
          <p:nvPr>
            <p:ph type="title"/>
          </p:nvPr>
        </p:nvSpPr>
        <p:spPr>
          <a:xfrm>
            <a:off x="227013" y="342900"/>
            <a:ext cx="8683625" cy="749300"/>
          </a:xfrm>
        </p:spPr>
        <p:txBody>
          <a:bodyPr/>
          <a:lstStyle/>
          <a:p>
            <a:pPr eaLnBrk="1" hangingPunct="1">
              <a:defRPr/>
            </a:pPr>
            <a:r>
              <a:rPr lang="fr-FR" dirty="0">
                <a:solidFill>
                  <a:schemeClr val="accent1">
                    <a:lumMod val="50000"/>
                  </a:schemeClr>
                </a:solidFill>
                <a:effectLst>
                  <a:outerShdw blurRad="38100" dist="38100" dir="2700000" algn="tl">
                    <a:srgbClr val="C0C0C0"/>
                  </a:outerShdw>
                </a:effectLst>
              </a:rPr>
              <a:t>Différentes</a:t>
            </a:r>
            <a:r>
              <a:rPr lang="en-CA" dirty="0">
                <a:solidFill>
                  <a:schemeClr val="accent1">
                    <a:lumMod val="50000"/>
                  </a:schemeClr>
                </a:solidFill>
                <a:effectLst>
                  <a:outerShdw blurRad="38100" dist="38100" dir="2700000" algn="tl">
                    <a:srgbClr val="C0C0C0"/>
                  </a:outerShdw>
                </a:effectLst>
              </a:rPr>
              <a:t> dimensions</a:t>
            </a:r>
            <a:endParaRPr lang="en-CA" sz="2800" dirty="0">
              <a:solidFill>
                <a:schemeClr val="accent1">
                  <a:lumMod val="50000"/>
                </a:schemeClr>
              </a:solidFill>
              <a:effectLst>
                <a:outerShdw blurRad="38100" dist="38100" dir="2700000" algn="tl">
                  <a:srgbClr val="C0C0C0"/>
                </a:outerShdw>
              </a:effectLst>
            </a:endParaRPr>
          </a:p>
        </p:txBody>
      </p:sp>
      <p:sp>
        <p:nvSpPr>
          <p:cNvPr id="7" name="Date Placeholder 3"/>
          <p:cNvSpPr>
            <a:spLocks noGrp="1"/>
          </p:cNvSpPr>
          <p:nvPr>
            <p:ph type="dt" sz="quarter" idx="10"/>
          </p:nvPr>
        </p:nvSpPr>
        <p:spPr/>
        <p:txBody>
          <a:bodyPr/>
          <a:lstStyle/>
          <a:p>
            <a:pPr>
              <a:defRPr/>
            </a:pPr>
            <a:r>
              <a:rPr lang="en-US" dirty="0"/>
              <a:t>Froduald Kabanza</a:t>
            </a:r>
          </a:p>
        </p:txBody>
      </p:sp>
      <p:sp>
        <p:nvSpPr>
          <p:cNvPr id="8" name="Footer Placeholder 4"/>
          <p:cNvSpPr>
            <a:spLocks noGrp="1"/>
          </p:cNvSpPr>
          <p:nvPr>
            <p:ph type="ftr" sz="quarter" idx="11"/>
          </p:nvPr>
        </p:nvSpPr>
        <p:spPr/>
        <p:txBody>
          <a:bodyPr/>
          <a:lstStyle/>
          <a:p>
            <a:pPr>
              <a:defRPr/>
            </a:pPr>
            <a:r>
              <a:rPr lang="en-US" dirty="0"/>
              <a:t>IFT608 / IFT702</a:t>
            </a:r>
          </a:p>
        </p:txBody>
      </p:sp>
      <p:grpSp>
        <p:nvGrpSpPr>
          <p:cNvPr id="9" name="Group 8"/>
          <p:cNvGrpSpPr/>
          <p:nvPr/>
        </p:nvGrpSpPr>
        <p:grpSpPr>
          <a:xfrm>
            <a:off x="6107024" y="1637376"/>
            <a:ext cx="2568379" cy="3166611"/>
            <a:chOff x="5711825" y="1798638"/>
            <a:chExt cx="3432175" cy="4081462"/>
          </a:xfrm>
        </p:grpSpPr>
        <p:grpSp>
          <p:nvGrpSpPr>
            <p:cNvPr id="10" name="Group 9"/>
            <p:cNvGrpSpPr>
              <a:grpSpLocks/>
            </p:cNvGrpSpPr>
            <p:nvPr/>
          </p:nvGrpSpPr>
          <p:grpSpPr bwMode="auto">
            <a:xfrm>
              <a:off x="6743700" y="1798638"/>
              <a:ext cx="2200275" cy="1163637"/>
              <a:chOff x="6516216" y="2204864"/>
              <a:chExt cx="2448272" cy="1728192"/>
            </a:xfrm>
          </p:grpSpPr>
          <p:sp>
            <p:nvSpPr>
              <p:cNvPr id="18" name="Cloud Callout 17"/>
              <p:cNvSpPr/>
              <p:nvPr/>
            </p:nvSpPr>
            <p:spPr>
              <a:xfrm>
                <a:off x="6516216" y="2204864"/>
                <a:ext cx="2448272" cy="1728192"/>
              </a:xfrm>
              <a:prstGeom prst="cloudCallout">
                <a:avLst>
                  <a:gd name="adj1" fmla="val 30993"/>
                  <a:gd name="adj2" fmla="val 88443"/>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fontAlgn="auto">
                  <a:spcBef>
                    <a:spcPts val="0"/>
                  </a:spcBef>
                  <a:spcAft>
                    <a:spcPts val="0"/>
                  </a:spcAft>
                  <a:buFontTx/>
                  <a:buAutoNum type="arabicPeriod"/>
                  <a:defRPr/>
                </a:pPr>
                <a:endParaRPr lang="fr-CA">
                  <a:solidFill>
                    <a:sysClr val="windowText" lastClr="000000"/>
                  </a:solidFill>
                </a:endParaRPr>
              </a:p>
            </p:txBody>
          </p:sp>
          <p:sp>
            <p:nvSpPr>
              <p:cNvPr id="19" name="TextBox 26"/>
              <p:cNvSpPr txBox="1">
                <a:spLocks noChangeArrowheads="1"/>
              </p:cNvSpPr>
              <p:nvPr/>
            </p:nvSpPr>
            <p:spPr bwMode="auto">
              <a:xfrm>
                <a:off x="6671662" y="2400807"/>
                <a:ext cx="2160240" cy="93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1400" dirty="0">
                    <a:latin typeface="Calibri" pitchFamily="34" charset="0"/>
                  </a:rPr>
                  <a:t>Quel est son but?</a:t>
                </a:r>
              </a:p>
              <a:p>
                <a:pPr algn="ctr"/>
                <a:r>
                  <a:rPr lang="fr-CA" altLang="en-US" sz="1400" dirty="0">
                    <a:latin typeface="Calibri" pitchFamily="34" charset="0"/>
                  </a:rPr>
                  <a:t>Comment y arrivera-t-il?</a:t>
                </a:r>
              </a:p>
            </p:txBody>
          </p:sp>
        </p:grpSp>
        <p:grpSp>
          <p:nvGrpSpPr>
            <p:cNvPr id="11" name="Group 15"/>
            <p:cNvGrpSpPr>
              <a:grpSpLocks/>
            </p:cNvGrpSpPr>
            <p:nvPr/>
          </p:nvGrpSpPr>
          <p:grpSpPr bwMode="auto">
            <a:xfrm>
              <a:off x="5940425" y="2806700"/>
              <a:ext cx="942975" cy="908050"/>
              <a:chOff x="5781675" y="2577902"/>
              <a:chExt cx="942975" cy="908248"/>
            </a:xfrm>
          </p:grpSpPr>
          <p:pic>
            <p:nvPicPr>
              <p:cNvPr id="16" name="Picture 10" descr="3d_mail_man.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8352" y="2723785"/>
                <a:ext cx="616298" cy="7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4"/>
              <p:cNvSpPr>
                <a:spLocks/>
              </p:cNvSpPr>
              <p:nvPr/>
            </p:nvSpPr>
            <p:spPr bwMode="auto">
              <a:xfrm>
                <a:off x="5781675" y="2577902"/>
                <a:ext cx="819150" cy="904875"/>
              </a:xfrm>
              <a:custGeom>
                <a:avLst/>
                <a:gdLst>
                  <a:gd name="T0" fmla="*/ 0 w 952500"/>
                  <a:gd name="T1" fmla="*/ 0 h 466725"/>
                  <a:gd name="T2" fmla="*/ 7045 w 952500"/>
                  <a:gd name="T3" fmla="*/ 214818 h 466725"/>
                  <a:gd name="T4" fmla="*/ 21135 w 952500"/>
                  <a:gd name="T5" fmla="*/ 322228 h 466725"/>
                  <a:gd name="T6" fmla="*/ 28179 w 952500"/>
                  <a:gd name="T7" fmla="*/ 572848 h 466725"/>
                  <a:gd name="T8" fmla="*/ 42268 w 952500"/>
                  <a:gd name="T9" fmla="*/ 680258 h 466725"/>
                  <a:gd name="T10" fmla="*/ 56358 w 952500"/>
                  <a:gd name="T11" fmla="*/ 895076 h 466725"/>
                  <a:gd name="T12" fmla="*/ 63403 w 952500"/>
                  <a:gd name="T13" fmla="*/ 1038288 h 466725"/>
                  <a:gd name="T14" fmla="*/ 84536 w 952500"/>
                  <a:gd name="T15" fmla="*/ 1109895 h 466725"/>
                  <a:gd name="T16" fmla="*/ 98626 w 952500"/>
                  <a:gd name="T17" fmla="*/ 1217303 h 466725"/>
                  <a:gd name="T18" fmla="*/ 119760 w 952500"/>
                  <a:gd name="T19" fmla="*/ 1288910 h 466725"/>
                  <a:gd name="T20" fmla="*/ 126804 w 952500"/>
                  <a:gd name="T21" fmla="*/ 1396320 h 466725"/>
                  <a:gd name="T22" fmla="*/ 147939 w 952500"/>
                  <a:gd name="T23" fmla="*/ 1467924 h 466725"/>
                  <a:gd name="T24" fmla="*/ 239519 w 952500"/>
                  <a:gd name="T25" fmla="*/ 1575335 h 466725"/>
                  <a:gd name="T26" fmla="*/ 281788 w 952500"/>
                  <a:gd name="T27" fmla="*/ 1682743 h 466725"/>
                  <a:gd name="T28" fmla="*/ 324056 w 952500"/>
                  <a:gd name="T29" fmla="*/ 1754349 h 466725"/>
                  <a:gd name="T30" fmla="*/ 570620 w 952500"/>
                  <a:gd name="T31" fmla="*/ 1682743 h 466725"/>
                  <a:gd name="T32" fmla="*/ 619933 w 952500"/>
                  <a:gd name="T33" fmla="*/ 1575335 h 466725"/>
                  <a:gd name="T34" fmla="*/ 662201 w 952500"/>
                  <a:gd name="T35" fmla="*/ 1503728 h 466725"/>
                  <a:gd name="T36" fmla="*/ 683335 w 952500"/>
                  <a:gd name="T37" fmla="*/ 1396320 h 466725"/>
                  <a:gd name="T38" fmla="*/ 704469 w 952500"/>
                  <a:gd name="T39" fmla="*/ 1324713 h 466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2500" h="466725">
                    <a:moveTo>
                      <a:pt x="0" y="0"/>
                    </a:moveTo>
                    <a:cubicBezTo>
                      <a:pt x="3175" y="19050"/>
                      <a:pt x="3418" y="38828"/>
                      <a:pt x="9525" y="57150"/>
                    </a:cubicBezTo>
                    <a:cubicBezTo>
                      <a:pt x="13145" y="68010"/>
                      <a:pt x="25286" y="74760"/>
                      <a:pt x="28575" y="85725"/>
                    </a:cubicBezTo>
                    <a:cubicBezTo>
                      <a:pt x="35026" y="107229"/>
                      <a:pt x="31649" y="130896"/>
                      <a:pt x="38100" y="152400"/>
                    </a:cubicBezTo>
                    <a:cubicBezTo>
                      <a:pt x="41389" y="163365"/>
                      <a:pt x="52501" y="170514"/>
                      <a:pt x="57150" y="180975"/>
                    </a:cubicBezTo>
                    <a:cubicBezTo>
                      <a:pt x="65305" y="199325"/>
                      <a:pt x="71330" y="218644"/>
                      <a:pt x="76200" y="238125"/>
                    </a:cubicBezTo>
                    <a:cubicBezTo>
                      <a:pt x="79375" y="250825"/>
                      <a:pt x="78463" y="265333"/>
                      <a:pt x="85725" y="276225"/>
                    </a:cubicBezTo>
                    <a:cubicBezTo>
                      <a:pt x="92075" y="285750"/>
                      <a:pt x="104775" y="288925"/>
                      <a:pt x="114300" y="295275"/>
                    </a:cubicBezTo>
                    <a:cubicBezTo>
                      <a:pt x="120650" y="304800"/>
                      <a:pt x="125255" y="315755"/>
                      <a:pt x="133350" y="323850"/>
                    </a:cubicBezTo>
                    <a:cubicBezTo>
                      <a:pt x="141445" y="331945"/>
                      <a:pt x="154774" y="333961"/>
                      <a:pt x="161925" y="342900"/>
                    </a:cubicBezTo>
                    <a:cubicBezTo>
                      <a:pt x="168197" y="350740"/>
                      <a:pt x="165178" y="363635"/>
                      <a:pt x="171450" y="371475"/>
                    </a:cubicBezTo>
                    <a:cubicBezTo>
                      <a:pt x="178601" y="380414"/>
                      <a:pt x="189564" y="385876"/>
                      <a:pt x="200025" y="390525"/>
                    </a:cubicBezTo>
                    <a:cubicBezTo>
                      <a:pt x="249571" y="412546"/>
                      <a:pt x="269610" y="411351"/>
                      <a:pt x="323850" y="419100"/>
                    </a:cubicBezTo>
                    <a:cubicBezTo>
                      <a:pt x="342900" y="428625"/>
                      <a:pt x="361340" y="439483"/>
                      <a:pt x="381000" y="447675"/>
                    </a:cubicBezTo>
                    <a:cubicBezTo>
                      <a:pt x="399536" y="455398"/>
                      <a:pt x="438150" y="466725"/>
                      <a:pt x="438150" y="466725"/>
                    </a:cubicBezTo>
                    <a:cubicBezTo>
                      <a:pt x="485035" y="464492"/>
                      <a:pt x="703548" y="455672"/>
                      <a:pt x="771525" y="447675"/>
                    </a:cubicBezTo>
                    <a:cubicBezTo>
                      <a:pt x="793243" y="445120"/>
                      <a:pt x="819867" y="426433"/>
                      <a:pt x="838200" y="419100"/>
                    </a:cubicBezTo>
                    <a:cubicBezTo>
                      <a:pt x="856844" y="411642"/>
                      <a:pt x="895350" y="400050"/>
                      <a:pt x="895350" y="400050"/>
                    </a:cubicBezTo>
                    <a:cubicBezTo>
                      <a:pt x="904875" y="390525"/>
                      <a:pt x="913577" y="380099"/>
                      <a:pt x="923925" y="371475"/>
                    </a:cubicBezTo>
                    <a:cubicBezTo>
                      <a:pt x="932719" y="364146"/>
                      <a:pt x="952500" y="352425"/>
                      <a:pt x="952500" y="352425"/>
                    </a:cubicBezTo>
                  </a:path>
                </a:pathLst>
              </a:custGeom>
              <a:noFill/>
              <a:ln w="28575" cap="flat" cmpd="sng" algn="ctr">
                <a:solidFill>
                  <a:schemeClr val="tx1"/>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grpSp>
        <p:grpSp>
          <p:nvGrpSpPr>
            <p:cNvPr id="12" name="Group 14"/>
            <p:cNvGrpSpPr>
              <a:grpSpLocks/>
            </p:cNvGrpSpPr>
            <p:nvPr/>
          </p:nvGrpSpPr>
          <p:grpSpPr bwMode="auto">
            <a:xfrm>
              <a:off x="5711825" y="3140075"/>
              <a:ext cx="3432175" cy="2740025"/>
              <a:chOff x="5511800" y="3030340"/>
              <a:chExt cx="3431481" cy="2740024"/>
            </a:xfrm>
          </p:grpSpPr>
          <p:pic>
            <p:nvPicPr>
              <p:cNvPr id="13" name="Content Placeholder 22" descr="DecisionMaking_blu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1800" y="3030340"/>
                <a:ext cx="3431481" cy="274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 name="Rectangle 5"/>
              <p:cNvSpPr>
                <a:spLocks noChangeArrowheads="1"/>
              </p:cNvSpPr>
              <p:nvPr/>
            </p:nvSpPr>
            <p:spPr bwMode="auto">
              <a:xfrm>
                <a:off x="5629275" y="3876674"/>
                <a:ext cx="2228850" cy="8096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5" name="Rectangle 13"/>
              <p:cNvSpPr>
                <a:spLocks noChangeArrowheads="1"/>
              </p:cNvSpPr>
              <p:nvPr/>
            </p:nvSpPr>
            <p:spPr bwMode="auto">
              <a:xfrm>
                <a:off x="6877050" y="3714750"/>
                <a:ext cx="571500" cy="4191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sp>
        <p:nvSpPr>
          <p:cNvPr id="26" name="Rectangle 3"/>
          <p:cNvSpPr txBox="1">
            <a:spLocks noChangeArrowheads="1"/>
          </p:cNvSpPr>
          <p:nvPr/>
        </p:nvSpPr>
        <p:spPr bwMode="auto">
          <a:xfrm>
            <a:off x="395287" y="1296987"/>
            <a:ext cx="5316538"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fr-CA" sz="1800" kern="0" dirty="0"/>
              <a:t>Environnement complétement </a:t>
            </a:r>
            <a:r>
              <a:rPr lang="fr-CA" sz="1800" b="1" kern="0" dirty="0"/>
              <a:t>observable</a:t>
            </a:r>
            <a:r>
              <a:rPr lang="fr-CA" sz="1800" kern="0" dirty="0"/>
              <a:t> vs </a:t>
            </a:r>
            <a:r>
              <a:rPr lang="fr-CA" sz="1800" b="1" kern="0" dirty="0"/>
              <a:t>partiellement observable</a:t>
            </a:r>
          </a:p>
          <a:p>
            <a:pPr eaLnBrk="1" hangingPunct="1">
              <a:defRPr/>
            </a:pPr>
            <a:endParaRPr lang="fr-CA" sz="1800" kern="0" dirty="0"/>
          </a:p>
          <a:p>
            <a:pPr eaLnBrk="1" hangingPunct="1">
              <a:defRPr/>
            </a:pPr>
            <a:r>
              <a:rPr lang="fr-CA" sz="1800" b="1" kern="0" dirty="0"/>
              <a:t>Interaction</a:t>
            </a:r>
            <a:r>
              <a:rPr lang="fr-CA" sz="1800" kern="0" dirty="0"/>
              <a:t> vs </a:t>
            </a:r>
            <a:r>
              <a:rPr lang="fr-CA" sz="1800" b="1" kern="0" dirty="0"/>
              <a:t>pas d’interaction </a:t>
            </a:r>
            <a:r>
              <a:rPr lang="fr-CA" sz="1800" kern="0" dirty="0"/>
              <a:t>entre l’agent observé et l’agent observateur</a:t>
            </a:r>
          </a:p>
          <a:p>
            <a:pPr eaLnBrk="1" hangingPunct="1">
              <a:defRPr/>
            </a:pPr>
            <a:endParaRPr lang="fr-CA" sz="1800" kern="0" dirty="0"/>
          </a:p>
          <a:p>
            <a:pPr eaLnBrk="1" hangingPunct="1">
              <a:defRPr/>
            </a:pPr>
            <a:r>
              <a:rPr lang="fr-CA" sz="1800" kern="0" dirty="0"/>
              <a:t>L’agent observé est </a:t>
            </a:r>
            <a:r>
              <a:rPr lang="fr-CA" sz="1800" b="1" kern="0" dirty="0"/>
              <a:t>hostile</a:t>
            </a:r>
            <a:r>
              <a:rPr lang="fr-CA" sz="1800" kern="0" dirty="0"/>
              <a:t> vs </a:t>
            </a:r>
            <a:r>
              <a:rPr lang="fr-CA" sz="1800" b="1" kern="0" dirty="0"/>
              <a:t>coopératif</a:t>
            </a:r>
          </a:p>
          <a:p>
            <a:pPr eaLnBrk="1" hangingPunct="1">
              <a:defRPr/>
            </a:pPr>
            <a:endParaRPr lang="fr-CA" sz="1800" b="1" kern="0" dirty="0"/>
          </a:p>
          <a:p>
            <a:pPr eaLnBrk="1" hangingPunct="1">
              <a:defRPr/>
            </a:pPr>
            <a:r>
              <a:rPr lang="fr-CA" sz="1800" kern="0" dirty="0"/>
              <a:t>Un </a:t>
            </a:r>
            <a:r>
              <a:rPr lang="fr-CA" sz="1800" b="1" kern="0" dirty="0"/>
              <a:t>seul agent </a:t>
            </a:r>
            <a:r>
              <a:rPr lang="fr-CA" sz="1800" kern="0" dirty="0"/>
              <a:t>observateur vs </a:t>
            </a:r>
            <a:r>
              <a:rPr lang="fr-CA" sz="1800" b="1" kern="0" dirty="0"/>
              <a:t>une équipe d’agents observateurs</a:t>
            </a:r>
          </a:p>
          <a:p>
            <a:pPr eaLnBrk="1" hangingPunct="1">
              <a:defRPr/>
            </a:pPr>
            <a:endParaRPr lang="fr-CA" sz="1800" b="1" kern="0" dirty="0"/>
          </a:p>
          <a:p>
            <a:pPr eaLnBrk="1" hangingPunct="1">
              <a:defRPr/>
            </a:pPr>
            <a:r>
              <a:rPr lang="fr-CA" sz="1800" kern="0" dirty="0"/>
              <a:t>Un </a:t>
            </a:r>
            <a:r>
              <a:rPr lang="fr-CA" sz="1800" b="1" kern="0" dirty="0"/>
              <a:t>seul agent</a:t>
            </a:r>
            <a:r>
              <a:rPr lang="fr-CA" sz="1800" kern="0" dirty="0"/>
              <a:t> observé vs des </a:t>
            </a:r>
            <a:r>
              <a:rPr lang="fr-CA" sz="1800" b="1" kern="0" dirty="0"/>
              <a:t>équipes d’agents observateurs</a:t>
            </a:r>
          </a:p>
          <a:p>
            <a:pPr eaLnBrk="1" hangingPunct="1">
              <a:defRPr/>
            </a:pPr>
            <a:endParaRPr lang="fr-CA" sz="1800" b="1" kern="0" dirty="0"/>
          </a:p>
          <a:p>
            <a:pPr eaLnBrk="1" hangingPunct="1">
              <a:defRPr/>
            </a:pPr>
            <a:r>
              <a:rPr lang="fr-CA" sz="1800" b="1" kern="0" dirty="0"/>
              <a:t>Contraintes de temps réel</a:t>
            </a:r>
          </a:p>
          <a:p>
            <a:pPr eaLnBrk="1" hangingPunct="1">
              <a:defRPr/>
            </a:pPr>
            <a:endParaRPr lang="fr-CA" sz="1800" kern="0" dirty="0"/>
          </a:p>
          <a:p>
            <a:pPr eaLnBrk="1" hangingPunct="1">
              <a:defRPr/>
            </a:pPr>
            <a:endParaRPr lang="fr-CA" sz="1800" kern="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Approches</a:t>
            </a:r>
            <a:r>
              <a:rPr lang="en-CA" dirty="0"/>
              <a:t> </a:t>
            </a:r>
            <a:r>
              <a:rPr lang="en-CA" dirty="0" err="1"/>
              <a:t>algorithmiques</a:t>
            </a:r>
            <a:endParaRPr lang="fr-CA" dirty="0"/>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11</a:t>
            </a:fld>
            <a:endParaRPr lang="en-US"/>
          </a:p>
        </p:txBody>
      </p:sp>
    </p:spTree>
    <p:extLst>
      <p:ext uri="{BB962C8B-B14F-4D97-AF65-F5344CB8AC3E}">
        <p14:creationId xmlns:p14="http://schemas.microsoft.com/office/powerpoint/2010/main" val="141839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defTabSz="822960" eaLnBrk="1" fontAlgn="auto" hangingPunct="1">
              <a:spcBef>
                <a:spcPts val="0"/>
              </a:spcBef>
              <a:spcAft>
                <a:spcPts val="0"/>
              </a:spcAft>
            </a:pPr>
            <a:fld id="{FB3DE57C-D652-4F2D-8708-93EFB812F4B9}" type="slidenum">
              <a:rPr lang="fr-CA">
                <a:solidFill>
                  <a:srgbClr val="4F81BD"/>
                </a:solidFill>
                <a:latin typeface="Calibri"/>
              </a:rPr>
              <a:pPr defTabSz="822960" eaLnBrk="1" fontAlgn="auto" hangingPunct="1">
                <a:spcBef>
                  <a:spcPts val="0"/>
                </a:spcBef>
                <a:spcAft>
                  <a:spcPts val="0"/>
                </a:spcAft>
              </a:pPr>
              <a:t>12</a:t>
            </a:fld>
            <a:endParaRPr lang="fr-CA" dirty="0">
              <a:solidFill>
                <a:srgbClr val="4F81BD"/>
              </a:solidFill>
              <a:latin typeface="Calibri"/>
            </a:endParaRPr>
          </a:p>
        </p:txBody>
      </p:sp>
      <p:sp>
        <p:nvSpPr>
          <p:cNvPr id="7" name="Rectangle 6"/>
          <p:cNvSpPr/>
          <p:nvPr/>
        </p:nvSpPr>
        <p:spPr>
          <a:xfrm>
            <a:off x="301029" y="1897266"/>
            <a:ext cx="2670619" cy="4270004"/>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t" anchorCtr="0">
            <a:noAutofit/>
          </a:bodyPr>
          <a:lstStyle/>
          <a:p>
            <a:pPr marL="0" lvl="1" defTabSz="560070" eaLnBrk="1" fontAlgn="auto" hangingPunct="1">
              <a:lnSpc>
                <a:spcPct val="90000"/>
              </a:lnSpc>
              <a:spcAft>
                <a:spcPct val="15000"/>
              </a:spcAft>
            </a:pPr>
            <a:r>
              <a:rPr lang="en-CA" dirty="0">
                <a:solidFill>
                  <a:prstClr val="black">
                    <a:hueOff val="0"/>
                    <a:satOff val="0"/>
                    <a:lumOff val="0"/>
                    <a:alphaOff val="0"/>
                  </a:prstClr>
                </a:solidFill>
                <a:latin typeface="Calibri"/>
              </a:rPr>
              <a:t>Frame plan recognition as a classification of a sequence of observations into goals and use machine learning techniques</a:t>
            </a:r>
          </a:p>
          <a:p>
            <a:pPr marL="0" lvl="1" defTabSz="560070" eaLnBrk="1" fontAlgn="auto" hangingPunct="1">
              <a:lnSpc>
                <a:spcPct val="90000"/>
              </a:lnSpc>
              <a:spcAft>
                <a:spcPct val="15000"/>
              </a:spcAft>
            </a:pP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Deep learning with n-gram model </a:t>
            </a:r>
            <a:r>
              <a:rPr lang="en-CA" dirty="0">
                <a:solidFill>
                  <a:prstClr val="black">
                    <a:hueOff val="0"/>
                    <a:satOff val="0"/>
                    <a:lumOff val="0"/>
                    <a:alphaOff val="0"/>
                  </a:prstClr>
                </a:solidFill>
                <a:latin typeface="Calibri"/>
                <a:hlinkClick r:id="rId3"/>
              </a:rPr>
              <a:t>(Min et al., AAAI 2014)</a:t>
            </a: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Statistical learning using n-gram models (Blaylock &amp; Allen, 2003)</a:t>
            </a: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solidFill>
                <a:latin typeface="Calibri"/>
              </a:rPr>
              <a:t>Requires labeled data sets</a:t>
            </a:r>
          </a:p>
        </p:txBody>
      </p:sp>
      <p:sp>
        <p:nvSpPr>
          <p:cNvPr id="8" name="Rectangle 7"/>
          <p:cNvSpPr/>
          <p:nvPr/>
        </p:nvSpPr>
        <p:spPr>
          <a:xfrm>
            <a:off x="301425" y="1087177"/>
            <a:ext cx="2670224" cy="652470"/>
          </a:xfrm>
          <a:prstGeom prst="rect">
            <a:avLst/>
          </a:prstGeom>
          <a:solidFill>
            <a:schemeClr val="tx2">
              <a:lumMod val="75000"/>
            </a:schemeClr>
          </a:solidFill>
          <a:effectLst/>
        </p:spPr>
        <p:style>
          <a:lnRef idx="0">
            <a:scrgbClr r="0" g="0" b="0"/>
          </a:lnRef>
          <a:fillRef idx="0">
            <a:scrgbClr r="0" g="0" b="0"/>
          </a:fillRef>
          <a:effectRef idx="0">
            <a:scrgbClr r="0" g="0" b="0"/>
          </a:effectRef>
          <a:fontRef idx="minor">
            <a:schemeClr val="lt1"/>
          </a:fontRef>
        </p:style>
        <p:txBody>
          <a:bodyPr spcFirstLastPara="0" vert="horz" wrap="square" lIns="89611" tIns="51206" rIns="89611" bIns="51206" numCol="1" spcCol="1270" anchor="ctr" anchorCtr="0">
            <a:noAutofit/>
          </a:bodyPr>
          <a:lstStyle/>
          <a:p>
            <a:pPr algn="ctr" defTabSz="560070" eaLnBrk="1" fontAlgn="auto" hangingPunct="1">
              <a:lnSpc>
                <a:spcPct val="90000"/>
              </a:lnSpc>
              <a:spcAft>
                <a:spcPts val="0"/>
              </a:spcAft>
            </a:pPr>
            <a:r>
              <a:rPr lang="en-CA" dirty="0">
                <a:solidFill>
                  <a:prstClr val="white"/>
                </a:solidFill>
                <a:latin typeface="Calibri"/>
              </a:rPr>
              <a:t>Pure </a:t>
            </a:r>
          </a:p>
          <a:p>
            <a:pPr algn="ctr" defTabSz="560070" eaLnBrk="1" fontAlgn="auto" hangingPunct="1">
              <a:lnSpc>
                <a:spcPct val="90000"/>
              </a:lnSpc>
              <a:spcAft>
                <a:spcPts val="0"/>
              </a:spcAft>
            </a:pPr>
            <a:r>
              <a:rPr lang="en-CA" dirty="0">
                <a:solidFill>
                  <a:prstClr val="white"/>
                </a:solidFill>
                <a:latin typeface="Calibri"/>
              </a:rPr>
              <a:t>Data-Driven</a:t>
            </a:r>
          </a:p>
        </p:txBody>
      </p:sp>
      <p:sp>
        <p:nvSpPr>
          <p:cNvPr id="10" name="Rectangle 9"/>
          <p:cNvSpPr/>
          <p:nvPr/>
        </p:nvSpPr>
        <p:spPr>
          <a:xfrm>
            <a:off x="3043874" y="1890830"/>
            <a:ext cx="2811364" cy="4276440"/>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t" anchorCtr="0">
            <a:noAutofit/>
          </a:bodyPr>
          <a:lstStyle/>
          <a:p>
            <a:pPr marL="0" lvl="1" defTabSz="560070" eaLnBrk="1" fontAlgn="auto" hangingPunct="1">
              <a:lnSpc>
                <a:spcPct val="90000"/>
              </a:lnSpc>
              <a:spcAft>
                <a:spcPct val="15000"/>
              </a:spcAft>
            </a:pPr>
            <a:r>
              <a:rPr lang="en-CA" dirty="0">
                <a:solidFill>
                  <a:prstClr val="black">
                    <a:hueOff val="0"/>
                    <a:satOff val="0"/>
                    <a:lumOff val="0"/>
                    <a:alphaOff val="0"/>
                  </a:prstClr>
                </a:solidFill>
                <a:latin typeface="Calibri"/>
              </a:rPr>
              <a:t>Frame the plan recognition problem as inferring goals from likely plans generated by a planning algorithm (inverse planning).</a:t>
            </a:r>
          </a:p>
          <a:p>
            <a:pPr marL="0" lvl="1" defTabSz="560070" eaLnBrk="1" fontAlgn="auto" hangingPunct="1">
              <a:lnSpc>
                <a:spcPct val="90000"/>
              </a:lnSpc>
              <a:spcAft>
                <a:spcPct val="15000"/>
              </a:spcAft>
            </a:pP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Inferring goal probability distributions from plan costs </a:t>
            </a:r>
            <a:r>
              <a:rPr lang="en-CA" dirty="0">
                <a:solidFill>
                  <a:prstClr val="black">
                    <a:hueOff val="0"/>
                    <a:satOff val="0"/>
                    <a:lumOff val="0"/>
                    <a:alphaOff val="0"/>
                  </a:prstClr>
                </a:solidFill>
                <a:latin typeface="Calibri"/>
                <a:hlinkClick r:id="rId4"/>
              </a:rPr>
              <a:t>(Ramirez &amp; </a:t>
            </a:r>
            <a:r>
              <a:rPr lang="en-CA" dirty="0" err="1">
                <a:solidFill>
                  <a:prstClr val="black">
                    <a:hueOff val="0"/>
                    <a:satOff val="0"/>
                    <a:lumOff val="0"/>
                    <a:alphaOff val="0"/>
                  </a:prstClr>
                </a:solidFill>
                <a:latin typeface="Calibri"/>
                <a:hlinkClick r:id="rId4"/>
              </a:rPr>
              <a:t>Geffner</a:t>
            </a:r>
            <a:r>
              <a:rPr lang="en-CA" dirty="0">
                <a:solidFill>
                  <a:prstClr val="black">
                    <a:hueOff val="0"/>
                    <a:satOff val="0"/>
                    <a:lumOff val="0"/>
                    <a:alphaOff val="0"/>
                  </a:prstClr>
                </a:solidFill>
                <a:latin typeface="Calibri"/>
                <a:hlinkClick r:id="rId4"/>
              </a:rPr>
              <a:t>, AAAI 2010)</a:t>
            </a:r>
            <a:r>
              <a:rPr lang="en-CA" dirty="0">
                <a:solidFill>
                  <a:prstClr val="black">
                    <a:hueOff val="0"/>
                    <a:satOff val="0"/>
                    <a:lumOff val="0"/>
                    <a:alphaOff val="0"/>
                  </a:prstClr>
                </a:solidFill>
                <a:latin typeface="Calibri"/>
              </a:rPr>
              <a:t> </a:t>
            </a:r>
            <a:r>
              <a:rPr lang="en-CA" dirty="0">
                <a:solidFill>
                  <a:prstClr val="black">
                    <a:hueOff val="0"/>
                    <a:satOff val="0"/>
                    <a:lumOff val="0"/>
                    <a:alphaOff val="0"/>
                  </a:prstClr>
                </a:solidFill>
                <a:latin typeface="Calibri"/>
                <a:hlinkClick r:id="rId5"/>
              </a:rPr>
              <a:t>(Ramirez &amp; </a:t>
            </a:r>
            <a:r>
              <a:rPr lang="en-CA" dirty="0" err="1">
                <a:solidFill>
                  <a:prstClr val="black">
                    <a:hueOff val="0"/>
                    <a:satOff val="0"/>
                    <a:lumOff val="0"/>
                    <a:alphaOff val="0"/>
                  </a:prstClr>
                </a:solidFill>
                <a:latin typeface="Calibri"/>
                <a:hlinkClick r:id="rId5"/>
              </a:rPr>
              <a:t>Geffner</a:t>
            </a:r>
            <a:r>
              <a:rPr lang="en-CA" dirty="0">
                <a:solidFill>
                  <a:prstClr val="black">
                    <a:hueOff val="0"/>
                    <a:satOff val="0"/>
                    <a:lumOff val="0"/>
                    <a:alphaOff val="0"/>
                  </a:prstClr>
                </a:solidFill>
                <a:latin typeface="Calibri"/>
                <a:hlinkClick r:id="rId5"/>
              </a:rPr>
              <a:t>, IJCAI 2011)</a:t>
            </a: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Requires a planner and hence a model of actions</a:t>
            </a:r>
          </a:p>
          <a:p>
            <a:pPr marL="0" lvl="1" defTabSz="560070" eaLnBrk="1" fontAlgn="auto" hangingPunct="1">
              <a:lnSpc>
                <a:spcPct val="90000"/>
              </a:lnSpc>
              <a:spcAft>
                <a:spcPct val="15000"/>
              </a:spcAft>
            </a:pPr>
            <a:endParaRPr lang="en-CA" dirty="0">
              <a:solidFill>
                <a:prstClr val="black">
                  <a:hueOff val="0"/>
                  <a:satOff val="0"/>
                  <a:lumOff val="0"/>
                  <a:alphaOff val="0"/>
                </a:prstClr>
              </a:solidFill>
              <a:latin typeface="Calibri"/>
            </a:endParaRPr>
          </a:p>
        </p:txBody>
      </p:sp>
      <p:sp>
        <p:nvSpPr>
          <p:cNvPr id="11" name="Rectangle 10"/>
          <p:cNvSpPr/>
          <p:nvPr/>
        </p:nvSpPr>
        <p:spPr>
          <a:xfrm>
            <a:off x="3044290" y="1080741"/>
            <a:ext cx="2810948" cy="652470"/>
          </a:xfrm>
          <a:prstGeom prst="rect">
            <a:avLst/>
          </a:prstGeom>
          <a:solidFill>
            <a:schemeClr val="accent1">
              <a:lumMod val="75000"/>
            </a:schemeClr>
          </a:solidFill>
          <a:effectLst/>
        </p:spPr>
        <p:style>
          <a:lnRef idx="0">
            <a:scrgbClr r="0" g="0" b="0"/>
          </a:lnRef>
          <a:fillRef idx="0">
            <a:scrgbClr r="0" g="0" b="0"/>
          </a:fillRef>
          <a:effectRef idx="0">
            <a:scrgbClr r="0" g="0" b="0"/>
          </a:effectRef>
          <a:fontRef idx="minor">
            <a:schemeClr val="lt1"/>
          </a:fontRef>
        </p:style>
        <p:txBody>
          <a:bodyPr spcFirstLastPara="0" vert="horz" wrap="square" lIns="89611" tIns="51206" rIns="89611" bIns="51206" numCol="1" spcCol="1270" anchor="ctr" anchorCtr="0">
            <a:noAutofit/>
          </a:bodyPr>
          <a:lstStyle/>
          <a:p>
            <a:pPr algn="ctr" defTabSz="560070" eaLnBrk="1" fontAlgn="auto" hangingPunct="1">
              <a:lnSpc>
                <a:spcPct val="90000"/>
              </a:lnSpc>
              <a:spcAft>
                <a:spcPts val="0"/>
              </a:spcAft>
            </a:pPr>
            <a:r>
              <a:rPr lang="en-CA" dirty="0">
                <a:solidFill>
                  <a:prstClr val="white"/>
                </a:solidFill>
                <a:latin typeface="Calibri"/>
              </a:rPr>
              <a:t>Moderately </a:t>
            </a:r>
          </a:p>
          <a:p>
            <a:pPr algn="ctr" defTabSz="560070" eaLnBrk="1" fontAlgn="auto" hangingPunct="1">
              <a:lnSpc>
                <a:spcPct val="90000"/>
              </a:lnSpc>
              <a:spcAft>
                <a:spcPts val="0"/>
              </a:spcAft>
            </a:pPr>
            <a:r>
              <a:rPr lang="en-CA" dirty="0">
                <a:solidFill>
                  <a:prstClr val="white"/>
                </a:solidFill>
                <a:latin typeface="Calibri"/>
              </a:rPr>
              <a:t>Knowledge-Driven</a:t>
            </a:r>
          </a:p>
        </p:txBody>
      </p:sp>
      <p:sp>
        <p:nvSpPr>
          <p:cNvPr id="13" name="Rectangle 12"/>
          <p:cNvSpPr/>
          <p:nvPr/>
        </p:nvSpPr>
        <p:spPr>
          <a:xfrm>
            <a:off x="5927464" y="1890830"/>
            <a:ext cx="2981211" cy="4276440"/>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t" anchorCtr="0">
            <a:noAutofit/>
          </a:bodyPr>
          <a:lstStyle/>
          <a:p>
            <a:pPr marL="0" lvl="1" defTabSz="560070" eaLnBrk="1" fontAlgn="auto" hangingPunct="1">
              <a:lnSpc>
                <a:spcPct val="90000"/>
              </a:lnSpc>
              <a:spcAft>
                <a:spcPct val="15000"/>
              </a:spcAft>
            </a:pPr>
            <a:r>
              <a:rPr lang="en-CA" dirty="0">
                <a:solidFill>
                  <a:prstClr val="black">
                    <a:hueOff val="0"/>
                    <a:satOff val="0"/>
                    <a:lumOff val="0"/>
                    <a:alphaOff val="0"/>
                  </a:prstClr>
                </a:solidFill>
                <a:latin typeface="Calibri"/>
              </a:rPr>
              <a:t>Frame the plan recognition problem as inferring goals or plans from a given plan library</a:t>
            </a:r>
          </a:p>
          <a:p>
            <a:pPr marL="0" lvl="1" defTabSz="560070" eaLnBrk="1" fontAlgn="auto" hangingPunct="1">
              <a:lnSpc>
                <a:spcPct val="90000"/>
              </a:lnSpc>
              <a:spcAft>
                <a:spcPct val="15000"/>
              </a:spcAft>
            </a:pP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rPr>
              <a:t>HMM, Markov Logic, Bayesian networks</a:t>
            </a: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Model-counting : goal probabilities inferred from the proportion of models of execution of plans in the library consistent with the sequence of observations </a:t>
            </a:r>
            <a:r>
              <a:rPr lang="en-CA" dirty="0">
                <a:solidFill>
                  <a:prstClr val="black">
                    <a:hueOff val="0"/>
                    <a:satOff val="0"/>
                    <a:lumOff val="0"/>
                    <a:alphaOff val="0"/>
                  </a:prstClr>
                </a:solidFill>
                <a:latin typeface="Calibri"/>
                <a:hlinkClick r:id="rId6"/>
              </a:rPr>
              <a:t>(</a:t>
            </a:r>
            <a:r>
              <a:rPr lang="en-CA" dirty="0" err="1">
                <a:solidFill>
                  <a:prstClr val="black">
                    <a:hueOff val="0"/>
                    <a:satOff val="0"/>
                    <a:lumOff val="0"/>
                    <a:alphaOff val="0"/>
                  </a:prstClr>
                </a:solidFill>
                <a:latin typeface="Calibri"/>
                <a:hlinkClick r:id="rId6"/>
              </a:rPr>
              <a:t>Geib</a:t>
            </a:r>
            <a:r>
              <a:rPr lang="en-CA" dirty="0">
                <a:solidFill>
                  <a:prstClr val="black">
                    <a:hueOff val="0"/>
                    <a:satOff val="0"/>
                    <a:lumOff val="0"/>
                    <a:alphaOff val="0"/>
                  </a:prstClr>
                </a:solidFill>
                <a:latin typeface="Calibri"/>
                <a:hlinkClick r:id="rId6"/>
              </a:rPr>
              <a:t> &amp; Goldman, 2009)</a:t>
            </a:r>
            <a:endParaRPr lang="en-CA" dirty="0">
              <a:solidFill>
                <a:prstClr val="black">
                  <a:hueOff val="0"/>
                  <a:satOff val="0"/>
                  <a:lumOff val="0"/>
                  <a:alphaOff val="0"/>
                </a:prstClr>
              </a:solidFill>
              <a:latin typeface="Calibri"/>
            </a:endParaRPr>
          </a:p>
          <a:p>
            <a:pPr marL="257175" lvl="1" indent="-257175" defTabSz="560070" eaLnBrk="1" fontAlgn="auto" hangingPunct="1">
              <a:lnSpc>
                <a:spcPct val="90000"/>
              </a:lnSpc>
              <a:spcAft>
                <a:spcPct val="15000"/>
              </a:spcAft>
              <a:buFont typeface="Wingdings" panose="05000000000000000000" pitchFamily="2" charset="2"/>
              <a:buChar char="§"/>
            </a:pPr>
            <a:r>
              <a:rPr lang="en-CA" dirty="0">
                <a:solidFill>
                  <a:prstClr val="black">
                    <a:hueOff val="0"/>
                    <a:satOff val="0"/>
                    <a:lumOff val="0"/>
                    <a:alphaOff val="0"/>
                  </a:prstClr>
                </a:solidFill>
                <a:latin typeface="Calibri"/>
              </a:rPr>
              <a:t>Requires a model of actions and a plan library</a:t>
            </a:r>
          </a:p>
        </p:txBody>
      </p:sp>
      <p:sp>
        <p:nvSpPr>
          <p:cNvPr id="14" name="Rectangle 13"/>
          <p:cNvSpPr/>
          <p:nvPr/>
        </p:nvSpPr>
        <p:spPr>
          <a:xfrm>
            <a:off x="5927905" y="1080741"/>
            <a:ext cx="2980770" cy="652470"/>
          </a:xfrm>
          <a:prstGeom prst="rect">
            <a:avLst/>
          </a:prstGeom>
          <a:solidFill>
            <a:schemeClr val="accent1">
              <a:lumMod val="60000"/>
              <a:lumOff val="40000"/>
            </a:schemeClr>
          </a:solidFill>
          <a:effectLst/>
        </p:spPr>
        <p:style>
          <a:lnRef idx="0">
            <a:scrgbClr r="0" g="0" b="0"/>
          </a:lnRef>
          <a:fillRef idx="0">
            <a:scrgbClr r="0" g="0" b="0"/>
          </a:fillRef>
          <a:effectRef idx="0">
            <a:scrgbClr r="0" g="0" b="0"/>
          </a:effectRef>
          <a:fontRef idx="minor">
            <a:schemeClr val="lt1"/>
          </a:fontRef>
        </p:style>
        <p:txBody>
          <a:bodyPr spcFirstLastPara="0" vert="horz" wrap="square" lIns="89611" tIns="51206" rIns="89611" bIns="51206" numCol="1" spcCol="1270" anchor="ctr" anchorCtr="0">
            <a:noAutofit/>
          </a:bodyPr>
          <a:lstStyle/>
          <a:p>
            <a:pPr algn="ctr" defTabSz="560070" eaLnBrk="1" fontAlgn="auto" hangingPunct="1">
              <a:lnSpc>
                <a:spcPct val="90000"/>
              </a:lnSpc>
              <a:spcAft>
                <a:spcPts val="0"/>
              </a:spcAft>
            </a:pPr>
            <a:r>
              <a:rPr lang="en-CA" dirty="0">
                <a:solidFill>
                  <a:prstClr val="black"/>
                </a:solidFill>
                <a:latin typeface="Calibri"/>
              </a:rPr>
              <a:t>Heavily </a:t>
            </a:r>
          </a:p>
          <a:p>
            <a:pPr algn="ctr" defTabSz="560070" eaLnBrk="1" fontAlgn="auto" hangingPunct="1">
              <a:lnSpc>
                <a:spcPct val="90000"/>
              </a:lnSpc>
              <a:spcAft>
                <a:spcPts val="0"/>
              </a:spcAft>
            </a:pPr>
            <a:r>
              <a:rPr lang="en-CA" dirty="0">
                <a:solidFill>
                  <a:prstClr val="black"/>
                </a:solidFill>
                <a:latin typeface="Calibri"/>
              </a:rPr>
              <a:t>Knowledge Driven </a:t>
            </a:r>
          </a:p>
        </p:txBody>
      </p:sp>
      <p:sp>
        <p:nvSpPr>
          <p:cNvPr id="4" name="Title 3"/>
          <p:cNvSpPr>
            <a:spLocks noGrp="1"/>
          </p:cNvSpPr>
          <p:nvPr>
            <p:ph type="title"/>
          </p:nvPr>
        </p:nvSpPr>
        <p:spPr/>
        <p:txBody>
          <a:bodyPr/>
          <a:lstStyle/>
          <a:p>
            <a:r>
              <a:rPr lang="en-CA" dirty="0"/>
              <a:t>Main Different Approaches</a:t>
            </a:r>
            <a:endParaRPr lang="fr-CA" dirty="0"/>
          </a:p>
        </p:txBody>
      </p:sp>
    </p:spTree>
    <p:extLst>
      <p:ext uri="{BB962C8B-B14F-4D97-AF65-F5344CB8AC3E}">
        <p14:creationId xmlns:p14="http://schemas.microsoft.com/office/powerpoint/2010/main" val="254582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E5A9178-7902-4EEF-B734-85C5BCF09B9F}" type="slidenum">
              <a:rPr lang="en-CA" altLang="en-US" smtClean="0">
                <a:solidFill>
                  <a:srgbClr val="990033"/>
                </a:solidFill>
              </a:rPr>
              <a:pPr eaLnBrk="1" hangingPunct="1"/>
              <a:t>13</a:t>
            </a:fld>
            <a:endParaRPr lang="en-CA" altLang="en-US">
              <a:solidFill>
                <a:srgbClr val="990033"/>
              </a:solidFill>
            </a:endParaRPr>
          </a:p>
        </p:txBody>
      </p:sp>
      <p:sp>
        <p:nvSpPr>
          <p:cNvPr id="6149" name="Rectangle 3"/>
          <p:cNvSpPr>
            <a:spLocks noGrp="1" noChangeArrowheads="1"/>
          </p:cNvSpPr>
          <p:nvPr>
            <p:ph type="body" idx="1"/>
          </p:nvPr>
        </p:nvSpPr>
        <p:spPr>
          <a:xfrm>
            <a:off x="395288" y="1044575"/>
            <a:ext cx="4129087" cy="5203825"/>
          </a:xfrm>
        </p:spPr>
        <p:txBody>
          <a:bodyPr/>
          <a:lstStyle/>
          <a:p>
            <a:pPr marL="0" indent="0" eaLnBrk="1" hangingPunct="1">
              <a:buFont typeface="Monotype Sorts" pitchFamily="2" charset="2"/>
              <a:buNone/>
              <a:defRPr/>
            </a:pPr>
            <a:r>
              <a:rPr lang="fr-CA" sz="1600" b="1" dirty="0">
                <a:solidFill>
                  <a:schemeClr val="accent1">
                    <a:lumMod val="50000"/>
                  </a:schemeClr>
                </a:solidFill>
              </a:rPr>
              <a:t>Basé sur des librairies de plans</a:t>
            </a:r>
          </a:p>
          <a:p>
            <a:pPr eaLnBrk="1" hangingPunct="1">
              <a:defRPr/>
            </a:pPr>
            <a:r>
              <a:rPr lang="fr-CA" sz="1600" dirty="0"/>
              <a:t>On suppose que l’agent agit en suivant des recettes</a:t>
            </a:r>
          </a:p>
          <a:p>
            <a:pPr eaLnBrk="1" hangingPunct="1">
              <a:defRPr/>
            </a:pPr>
            <a:endParaRPr lang="fr-CA" sz="1600" dirty="0"/>
          </a:p>
          <a:p>
            <a:pPr eaLnBrk="1" hangingPunct="1">
              <a:defRPr/>
            </a:pPr>
            <a:r>
              <a:rPr lang="fr-CA" sz="1600" dirty="0"/>
              <a:t>On peut modéliser ses recettes par une librairie de plans.</a:t>
            </a:r>
          </a:p>
          <a:p>
            <a:pPr eaLnBrk="1" hangingPunct="1">
              <a:defRPr/>
            </a:pPr>
            <a:endParaRPr lang="fr-CA" sz="1600" dirty="0"/>
          </a:p>
          <a:p>
            <a:pPr eaLnBrk="1" hangingPunct="1">
              <a:defRPr/>
            </a:pPr>
            <a:r>
              <a:rPr lang="fr-CA" sz="1600" dirty="0"/>
              <a:t>Le problème revient à reconnaître lequel des plans est suivi.</a:t>
            </a:r>
          </a:p>
          <a:p>
            <a:pPr eaLnBrk="1" hangingPunct="1">
              <a:defRPr/>
            </a:pPr>
            <a:endParaRPr lang="fr-CA" sz="1600" dirty="0"/>
          </a:p>
          <a:p>
            <a:pPr eaLnBrk="1" hangingPunct="1">
              <a:defRPr/>
            </a:pPr>
            <a:r>
              <a:rPr lang="fr-CA" sz="1600" dirty="0">
                <a:solidFill>
                  <a:schemeClr val="accent1">
                    <a:lumMod val="50000"/>
                  </a:schemeClr>
                </a:solidFill>
              </a:rPr>
              <a:t>Problème</a:t>
            </a:r>
            <a:r>
              <a:rPr lang="fr-CA" sz="1600" dirty="0"/>
              <a:t>: comment avoir les librairies de plans?</a:t>
            </a:r>
          </a:p>
          <a:p>
            <a:pPr lvl="1" eaLnBrk="1" hangingPunct="1">
              <a:defRPr/>
            </a:pPr>
            <a:r>
              <a:rPr lang="fr-CA" sz="1600" dirty="0"/>
              <a:t>Apprentissage</a:t>
            </a:r>
          </a:p>
          <a:p>
            <a:pPr lvl="1" eaLnBrk="1" hangingPunct="1">
              <a:defRPr/>
            </a:pPr>
            <a:r>
              <a:rPr lang="fr-CA" sz="1600" dirty="0"/>
              <a:t>Forage</a:t>
            </a:r>
          </a:p>
          <a:p>
            <a:pPr eaLnBrk="1" hangingPunct="1">
              <a:defRPr/>
            </a:pPr>
            <a:r>
              <a:rPr lang="fr-CA" sz="1600" dirty="0">
                <a:solidFill>
                  <a:schemeClr val="accent1">
                    <a:lumMod val="50000"/>
                  </a:schemeClr>
                </a:solidFill>
              </a:rPr>
              <a:t>Techniques</a:t>
            </a:r>
            <a:r>
              <a:rPr lang="fr-CA" sz="1600" dirty="0"/>
              <a:t>: </a:t>
            </a:r>
          </a:p>
          <a:p>
            <a:pPr lvl="1" eaLnBrk="1" hangingPunct="1">
              <a:defRPr/>
            </a:pPr>
            <a:r>
              <a:rPr lang="fr-CA" sz="1600" i="1" dirty="0"/>
              <a:t>Inférence probabiliste</a:t>
            </a:r>
            <a:endParaRPr lang="fr-CA" sz="1600" dirty="0"/>
          </a:p>
          <a:p>
            <a:pPr lvl="1" eaLnBrk="1" hangingPunct="1">
              <a:defRPr/>
            </a:pPr>
            <a:r>
              <a:rPr lang="fr-CA" sz="1600" i="1" dirty="0" err="1"/>
              <a:t>Parsing</a:t>
            </a:r>
            <a:r>
              <a:rPr lang="fr-CA" sz="1600" dirty="0"/>
              <a:t> </a:t>
            </a:r>
            <a:r>
              <a:rPr lang="fr-CA" sz="1600" i="1" dirty="0"/>
              <a:t>probabiliste</a:t>
            </a:r>
            <a:r>
              <a:rPr lang="fr-CA" sz="1600" dirty="0"/>
              <a:t> (HTN/Grammaires)</a:t>
            </a:r>
          </a:p>
        </p:txBody>
      </p:sp>
      <p:sp>
        <p:nvSpPr>
          <p:cNvPr id="8197" name="Rectangle 5"/>
          <p:cNvSpPr>
            <a:spLocks noGrp="1" noChangeArrowheads="1"/>
          </p:cNvSpPr>
          <p:nvPr>
            <p:ph type="title"/>
          </p:nvPr>
        </p:nvSpPr>
        <p:spPr>
          <a:xfrm>
            <a:off x="182562" y="203200"/>
            <a:ext cx="8683625" cy="730250"/>
          </a:xfrm>
        </p:spPr>
        <p:txBody>
          <a:bodyPr/>
          <a:lstStyle/>
          <a:p>
            <a:pPr eaLnBrk="1" hangingPunct="1">
              <a:defRPr/>
            </a:pPr>
            <a:r>
              <a:rPr lang="fr-CA" sz="2800" dirty="0">
                <a:solidFill>
                  <a:schemeClr val="accent1">
                    <a:lumMod val="50000"/>
                  </a:schemeClr>
                </a:solidFill>
                <a:effectLst>
                  <a:outerShdw blurRad="38100" dist="38100" dir="2700000" algn="tl">
                    <a:srgbClr val="C0C0C0"/>
                  </a:outerShdw>
                </a:effectLst>
              </a:rPr>
              <a:t>Approches à base de connaissances</a:t>
            </a:r>
          </a:p>
        </p:txBody>
      </p:sp>
      <p:sp>
        <p:nvSpPr>
          <p:cNvPr id="7" name="Date Placeholder 3"/>
          <p:cNvSpPr>
            <a:spLocks noGrp="1"/>
          </p:cNvSpPr>
          <p:nvPr>
            <p:ph type="dt" sz="quarter" idx="10"/>
          </p:nvPr>
        </p:nvSpPr>
        <p:spPr/>
        <p:txBody>
          <a:bodyPr/>
          <a:lstStyle/>
          <a:p>
            <a:pPr>
              <a:defRPr/>
            </a:pPr>
            <a:r>
              <a:rPr lang="en-US" dirty="0"/>
              <a:t>Froduald Kabanza</a:t>
            </a:r>
          </a:p>
        </p:txBody>
      </p:sp>
      <p:sp>
        <p:nvSpPr>
          <p:cNvPr id="8" name="Footer Placeholder 4"/>
          <p:cNvSpPr>
            <a:spLocks noGrp="1"/>
          </p:cNvSpPr>
          <p:nvPr>
            <p:ph type="ftr" sz="quarter" idx="11"/>
          </p:nvPr>
        </p:nvSpPr>
        <p:spPr/>
        <p:txBody>
          <a:bodyPr/>
          <a:lstStyle/>
          <a:p>
            <a:pPr>
              <a:defRPr/>
            </a:pPr>
            <a:r>
              <a:rPr lang="en-US" dirty="0"/>
              <a:t>IFT608 / IFT702</a:t>
            </a:r>
          </a:p>
        </p:txBody>
      </p:sp>
      <p:sp>
        <p:nvSpPr>
          <p:cNvPr id="9" name="Rectangle 3"/>
          <p:cNvSpPr txBox="1">
            <a:spLocks noChangeArrowheads="1"/>
          </p:cNvSpPr>
          <p:nvPr/>
        </p:nvSpPr>
        <p:spPr bwMode="auto">
          <a:xfrm>
            <a:off x="4810125" y="1044575"/>
            <a:ext cx="4110038"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marL="0" indent="0" eaLnBrk="1" hangingPunct="1">
              <a:buNone/>
              <a:defRPr/>
            </a:pPr>
            <a:r>
              <a:rPr lang="fr-CA" sz="1600" b="1" dirty="0">
                <a:solidFill>
                  <a:schemeClr val="accent1">
                    <a:lumMod val="50000"/>
                  </a:schemeClr>
                </a:solidFill>
              </a:rPr>
              <a:t>Basé sur les actions primitives</a:t>
            </a:r>
            <a:endParaRPr lang="fr-CA" sz="1600" dirty="0"/>
          </a:p>
          <a:p>
            <a:pPr eaLnBrk="1" hangingPunct="1">
              <a:defRPr/>
            </a:pPr>
            <a:r>
              <a:rPr lang="fr-CA" sz="1600" dirty="0"/>
              <a:t>On suppose qu’un comportement rationnel (optimal) est plus probable que celui qui l’est moins</a:t>
            </a:r>
          </a:p>
          <a:p>
            <a:pPr lvl="1" eaLnBrk="1" hangingPunct="1">
              <a:defRPr/>
            </a:pPr>
            <a:r>
              <a:rPr lang="fr-CA" sz="1600" dirty="0"/>
              <a:t>Subtilité: différent de dire que l’agent agit de façon rationnel (optimale)</a:t>
            </a:r>
          </a:p>
          <a:p>
            <a:pPr eaLnBrk="1" hangingPunct="1">
              <a:defRPr/>
            </a:pPr>
            <a:endParaRPr lang="fr-CA" sz="1600" dirty="0"/>
          </a:p>
          <a:p>
            <a:pPr eaLnBrk="1" hangingPunct="1">
              <a:defRPr/>
            </a:pPr>
            <a:r>
              <a:rPr lang="fr-CA" sz="1600" dirty="0"/>
              <a:t>On n’a pas besoin des recettes</a:t>
            </a:r>
          </a:p>
          <a:p>
            <a:pPr eaLnBrk="1" hangingPunct="1">
              <a:defRPr/>
            </a:pPr>
            <a:endParaRPr lang="fr-CA" sz="1600" dirty="0"/>
          </a:p>
          <a:p>
            <a:pPr eaLnBrk="1" hangingPunct="1">
              <a:defRPr/>
            </a:pPr>
            <a:r>
              <a:rPr lang="fr-CA" sz="1600" dirty="0"/>
              <a:t>Le problème revient à inverser le processus de planification:</a:t>
            </a:r>
          </a:p>
          <a:p>
            <a:pPr lvl="1" eaLnBrk="1" hangingPunct="1">
              <a:defRPr/>
            </a:pPr>
            <a:r>
              <a:rPr lang="fr-CA" sz="1600" dirty="0"/>
              <a:t>Probabilité d’un but dépend de la différence entre un comportement optimal vers le but et le comportement observé</a:t>
            </a:r>
          </a:p>
          <a:p>
            <a:pPr eaLnBrk="1" hangingPunct="1">
              <a:defRPr/>
            </a:pPr>
            <a:r>
              <a:rPr lang="fr-CA" sz="1600" dirty="0">
                <a:solidFill>
                  <a:schemeClr val="accent1">
                    <a:lumMod val="50000"/>
                  </a:schemeClr>
                </a:solidFill>
              </a:rPr>
              <a:t>Technique:</a:t>
            </a:r>
            <a:r>
              <a:rPr lang="fr-CA" sz="1600" dirty="0"/>
              <a:t> Ramirez et Geffner (AAAI 2010).</a:t>
            </a:r>
          </a:p>
        </p:txBody>
      </p:sp>
      <p:cxnSp>
        <p:nvCxnSpPr>
          <p:cNvPr id="7176" name="Straight Connector 2"/>
          <p:cNvCxnSpPr>
            <a:cxnSpLocks noChangeShapeType="1"/>
            <a:endCxn id="8" idx="0"/>
          </p:cNvCxnSpPr>
          <p:nvPr/>
        </p:nvCxnSpPr>
        <p:spPr bwMode="auto">
          <a:xfrm>
            <a:off x="4524375" y="1355725"/>
            <a:ext cx="47625" cy="48895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approches par Apprentissage automatique</a:t>
            </a:r>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14</a:t>
            </a:fld>
            <a:endParaRPr lang="en-US"/>
          </a:p>
        </p:txBody>
      </p:sp>
    </p:spTree>
    <p:extLst>
      <p:ext uri="{BB962C8B-B14F-4D97-AF65-F5344CB8AC3E}">
        <p14:creationId xmlns:p14="http://schemas.microsoft.com/office/powerpoint/2010/main" val="95971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Références</a:t>
            </a:r>
            <a:endParaRPr lang="fr-CA" dirty="0"/>
          </a:p>
        </p:txBody>
      </p:sp>
      <p:sp>
        <p:nvSpPr>
          <p:cNvPr id="3" name="Content Placeholder 2"/>
          <p:cNvSpPr>
            <a:spLocks noGrp="1"/>
          </p:cNvSpPr>
          <p:nvPr>
            <p:ph idx="1"/>
          </p:nvPr>
        </p:nvSpPr>
        <p:spPr/>
        <p:txBody>
          <a:bodyPr/>
          <a:lstStyle/>
          <a:p>
            <a:r>
              <a:rPr lang="en-CA" dirty="0"/>
              <a:t>Amado et al. (2018) </a:t>
            </a:r>
            <a:r>
              <a:rPr lang="en-CA" dirty="0">
                <a:hlinkClick r:id="rId2"/>
              </a:rPr>
              <a:t>LSTM-Based Goal Recognition in Latent Space</a:t>
            </a:r>
            <a:r>
              <a:rPr lang="en-CA" dirty="0"/>
              <a:t>. arXiv:1808.05249v2 [cs.AI], 20 Aug 2018.</a:t>
            </a:r>
          </a:p>
          <a:p>
            <a:pPr lvl="1"/>
            <a:r>
              <a:rPr lang="en-CA" dirty="0"/>
              <a:t> </a:t>
            </a:r>
            <a:endParaRPr lang="fr-CA" dirty="0"/>
          </a:p>
          <a:p>
            <a:r>
              <a:rPr lang="fr-CA" dirty="0"/>
              <a:t>Maynard et al. PAIR 2019</a:t>
            </a:r>
          </a:p>
          <a:p>
            <a:pPr lvl="1"/>
            <a:r>
              <a:rPr lang="en-CA" dirty="0" err="1"/>
              <a:t>Voir</a:t>
            </a:r>
            <a:r>
              <a:rPr lang="en-CA" dirty="0"/>
              <a:t> </a:t>
            </a:r>
            <a:r>
              <a:rPr lang="en-CA" dirty="0" err="1"/>
              <a:t>projet</a:t>
            </a:r>
            <a:r>
              <a:rPr lang="en-CA" dirty="0"/>
              <a:t> ‘Reconnaissance de plan’</a:t>
            </a:r>
            <a:endParaRPr lang="fr-CA" dirty="0"/>
          </a:p>
          <a:p>
            <a:pPr marL="0" indent="0">
              <a:buNone/>
            </a:pPr>
            <a:endParaRPr lang="fr-CA" dirty="0"/>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a:t>IFT608 / IFT702</a:t>
            </a:r>
            <a:endParaRPr lang="en-US" dirty="0"/>
          </a:p>
        </p:txBody>
      </p:sp>
      <p:sp>
        <p:nvSpPr>
          <p:cNvPr id="6" name="Slide Number Placeholder 5"/>
          <p:cNvSpPr>
            <a:spLocks noGrp="1"/>
          </p:cNvSpPr>
          <p:nvPr>
            <p:ph type="sldNum" sz="quarter" idx="12"/>
          </p:nvPr>
        </p:nvSpPr>
        <p:spPr/>
        <p:txBody>
          <a:bodyPr/>
          <a:lstStyle/>
          <a:p>
            <a:pPr>
              <a:defRPr/>
            </a:pPr>
            <a:fld id="{CDB9C439-6E05-4A20-81DD-D88516A40026}" type="slidenum">
              <a:rPr lang="en-US" smtClean="0"/>
              <a:pPr>
                <a:defRPr/>
              </a:pPr>
              <a:t>15</a:t>
            </a:fld>
            <a:endParaRPr lang="en-US"/>
          </a:p>
        </p:txBody>
      </p:sp>
    </p:spTree>
    <p:extLst>
      <p:ext uri="{BB962C8B-B14F-4D97-AF65-F5344CB8AC3E}">
        <p14:creationId xmlns:p14="http://schemas.microsoft.com/office/powerpoint/2010/main" val="88749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necteur droit 13"/>
          <p:cNvCxnSpPr/>
          <p:nvPr/>
        </p:nvCxnSpPr>
        <p:spPr>
          <a:xfrm flipH="1" flipV="1">
            <a:off x="1" y="4178250"/>
            <a:ext cx="9148919" cy="0"/>
          </a:xfrm>
          <a:prstGeom prst="line">
            <a:avLst/>
          </a:prstGeom>
          <a:ln>
            <a:solidFill>
              <a:schemeClr val="bg1"/>
            </a:solidFill>
          </a:ln>
          <a:effectLst>
            <a:outerShdw blurRad="254000" rotWithShape="0">
              <a:schemeClr val="bg1"/>
            </a:outerShdw>
          </a:effectLst>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flipH="1">
            <a:off x="-72516" y="3103650"/>
            <a:ext cx="9216043" cy="0"/>
          </a:xfrm>
          <a:prstGeom prst="line">
            <a:avLst/>
          </a:prstGeom>
          <a:ln>
            <a:solidFill>
              <a:schemeClr val="bg1"/>
            </a:solidFill>
          </a:ln>
          <a:effectLst>
            <a:outerShdw blurRad="254000" rotWithShape="0">
              <a:schemeClr val="bg1"/>
            </a:outerShdw>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flipH="1">
            <a:off x="1" y="2023912"/>
            <a:ext cx="9148919" cy="0"/>
          </a:xfrm>
          <a:prstGeom prst="line">
            <a:avLst/>
          </a:prstGeom>
          <a:ln>
            <a:solidFill>
              <a:schemeClr val="bg1"/>
            </a:solidFill>
          </a:ln>
          <a:effectLst>
            <a:outerShdw blurRad="254000" rotWithShape="0">
              <a:schemeClr val="bg1"/>
            </a:outerShdw>
          </a:effectLst>
        </p:spPr>
        <p:style>
          <a:lnRef idx="2">
            <a:schemeClr val="accent1"/>
          </a:lnRef>
          <a:fillRef idx="0">
            <a:schemeClr val="accent1"/>
          </a:fillRef>
          <a:effectRef idx="1">
            <a:schemeClr val="accent1"/>
          </a:effectRef>
          <a:fontRef idx="minor">
            <a:schemeClr val="tx1"/>
          </a:fontRef>
        </p:style>
      </p:cxnSp>
      <p:sp>
        <p:nvSpPr>
          <p:cNvPr id="7" name="Title 1"/>
          <p:cNvSpPr txBox="1">
            <a:spLocks/>
          </p:cNvSpPr>
          <p:nvPr/>
        </p:nvSpPr>
        <p:spPr bwMode="auto">
          <a:xfrm>
            <a:off x="0" y="857250"/>
            <a:ext cx="9144000" cy="1078161"/>
          </a:xfrm>
          <a:prstGeom prst="rect">
            <a:avLst/>
          </a:prstGeom>
          <a:noFill/>
          <a:ln w="9525">
            <a:noFill/>
            <a:miter lim="800000"/>
            <a:headEnd/>
            <a:tailEnd/>
          </a:ln>
          <a:effectLst>
            <a:outerShdw blurRad="254000" algn="ctr" rotWithShape="0">
              <a:srgbClr val="FF7E1D"/>
            </a:outerShdw>
          </a:effectLst>
        </p:spPr>
        <p:txBody>
          <a:bodyPr vert="horz" wrap="square" lIns="68580" tIns="34290" rIns="68580" bIns="34290" numCol="1" anchor="ctr" anchorCtr="0" compatLnSpc="1">
            <a:prstTxWarp prst="textNoShape">
              <a:avLst/>
            </a:prstTxWarp>
          </a:bodyPr>
          <a:lstStyle>
            <a:lvl1pPr algn="ctr" defTabSz="457200" rtl="0" eaLnBrk="1" fontAlgn="base" hangingPunct="1">
              <a:spcBef>
                <a:spcPct val="0"/>
              </a:spcBef>
              <a:spcAft>
                <a:spcPct val="0"/>
              </a:spcAft>
              <a:defRPr sz="2800" b="1" kern="1200">
                <a:solidFill>
                  <a:schemeClr val="accent3">
                    <a:lumMod val="50000"/>
                  </a:schemeClr>
                </a:solidFill>
                <a:latin typeface="Arial" charset="0"/>
                <a:ea typeface="+mj-ea"/>
                <a:cs typeface="+mj-cs"/>
              </a:defRPr>
            </a:lvl1pPr>
            <a:lvl2pPr algn="ctr" defTabSz="457200" rtl="0" eaLnBrk="1" fontAlgn="base" hangingPunct="1">
              <a:spcBef>
                <a:spcPct val="0"/>
              </a:spcBef>
              <a:spcAft>
                <a:spcPct val="0"/>
              </a:spcAft>
              <a:defRPr sz="2800" b="1">
                <a:solidFill>
                  <a:srgbClr val="002060"/>
                </a:solidFill>
                <a:latin typeface="Arial" charset="0"/>
              </a:defRPr>
            </a:lvl2pPr>
            <a:lvl3pPr algn="ctr" defTabSz="457200" rtl="0" eaLnBrk="1" fontAlgn="base" hangingPunct="1">
              <a:spcBef>
                <a:spcPct val="0"/>
              </a:spcBef>
              <a:spcAft>
                <a:spcPct val="0"/>
              </a:spcAft>
              <a:defRPr sz="2800" b="1">
                <a:solidFill>
                  <a:srgbClr val="002060"/>
                </a:solidFill>
                <a:latin typeface="Arial" charset="0"/>
              </a:defRPr>
            </a:lvl3pPr>
            <a:lvl4pPr algn="ctr" defTabSz="457200" rtl="0" eaLnBrk="1" fontAlgn="base" hangingPunct="1">
              <a:spcBef>
                <a:spcPct val="0"/>
              </a:spcBef>
              <a:spcAft>
                <a:spcPct val="0"/>
              </a:spcAft>
              <a:defRPr sz="2800" b="1">
                <a:solidFill>
                  <a:srgbClr val="002060"/>
                </a:solidFill>
                <a:latin typeface="Arial" charset="0"/>
              </a:defRPr>
            </a:lvl4pPr>
            <a:lvl5pPr algn="ctr" defTabSz="457200" rtl="0" eaLnBrk="1" fontAlgn="base" hangingPunct="1">
              <a:spcBef>
                <a:spcPct val="0"/>
              </a:spcBef>
              <a:spcAft>
                <a:spcPct val="0"/>
              </a:spcAft>
              <a:defRPr sz="2800" b="1">
                <a:solidFill>
                  <a:srgbClr val="002060"/>
                </a:solidFill>
                <a:latin typeface="Arial"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pPr defTabSz="342900"/>
            <a:r>
              <a:rPr lang="fr-CA" sz="3375" b="0" spc="38" dirty="0" err="1">
                <a:solidFill>
                  <a:srgbClr val="F79646">
                    <a:lumMod val="60000"/>
                    <a:lumOff val="40000"/>
                  </a:srgbClr>
                </a:solidFill>
                <a:latin typeface="Raleway Light" panose="020B0403030101060003" pitchFamily="34" charset="0"/>
              </a:rPr>
              <a:t>Deep</a:t>
            </a:r>
            <a:r>
              <a:rPr lang="fr-CA" sz="3375" b="0" spc="38" dirty="0">
                <a:solidFill>
                  <a:srgbClr val="F79646">
                    <a:lumMod val="60000"/>
                    <a:lumOff val="40000"/>
                  </a:srgbClr>
                </a:solidFill>
                <a:latin typeface="Raleway Light" panose="020B0403030101060003" pitchFamily="34" charset="0"/>
              </a:rPr>
              <a:t> Learning and Plan Recognition</a:t>
            </a:r>
          </a:p>
        </p:txBody>
      </p:sp>
      <p:sp>
        <p:nvSpPr>
          <p:cNvPr id="8" name="Content Placeholder 2"/>
          <p:cNvSpPr txBox="1">
            <a:spLocks/>
          </p:cNvSpPr>
          <p:nvPr/>
        </p:nvSpPr>
        <p:spPr bwMode="auto">
          <a:xfrm>
            <a:off x="-270030" y="4358538"/>
            <a:ext cx="5904477" cy="117669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accent6">
                  <a:lumMod val="60000"/>
                  <a:lumOff val="40000"/>
                </a:schemeClr>
              </a:buClr>
              <a:buSzPct val="150000"/>
              <a:buFont typeface="Arial" charset="0"/>
              <a:buChar char="•"/>
              <a:defRPr sz="2400" b="0" kern="1200">
                <a:solidFill>
                  <a:schemeClr val="bg1"/>
                </a:solidFill>
                <a:latin typeface="Raleway" panose="020B0604020202020204" charset="0"/>
                <a:ea typeface="+mn-ea"/>
                <a:cs typeface="+mn-cs"/>
              </a:defRPr>
            </a:lvl1pPr>
            <a:lvl2pPr marL="742950" indent="-285750" algn="l" defTabSz="457200" rtl="0" eaLnBrk="1" fontAlgn="base" hangingPunct="1">
              <a:spcBef>
                <a:spcPct val="20000"/>
              </a:spcBef>
              <a:spcAft>
                <a:spcPct val="0"/>
              </a:spcAft>
              <a:buFont typeface="Arial" charset="0"/>
              <a:buChar char="–"/>
              <a:defRPr sz="2200" kern="1200">
                <a:solidFill>
                  <a:schemeClr val="bg1"/>
                </a:solidFill>
                <a:latin typeface="Raleway" panose="020B0604020202020204" charset="0"/>
                <a:ea typeface="+mn-ea"/>
                <a:cs typeface="+mn-cs"/>
              </a:defRPr>
            </a:lvl2pPr>
            <a:lvl3pPr marL="11430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42900">
              <a:buClr>
                <a:srgbClr val="F79646">
                  <a:lumMod val="60000"/>
                  <a:lumOff val="40000"/>
                </a:srgbClr>
              </a:buClr>
              <a:buNone/>
            </a:pPr>
            <a:r>
              <a:rPr lang="fr-CA" sz="1650" dirty="0">
                <a:solidFill>
                  <a:srgbClr val="F8A968"/>
                </a:solidFill>
              </a:rPr>
              <a:t>Use of </a:t>
            </a:r>
            <a:r>
              <a:rPr lang="fr-CA" sz="1650" dirty="0" err="1">
                <a:solidFill>
                  <a:srgbClr val="F8A968"/>
                </a:solidFill>
              </a:rPr>
              <a:t>Deep</a:t>
            </a:r>
            <a:r>
              <a:rPr lang="fr-CA" sz="1650" dirty="0">
                <a:solidFill>
                  <a:srgbClr val="F8A968"/>
                </a:solidFill>
              </a:rPr>
              <a:t> Learning </a:t>
            </a:r>
            <a:r>
              <a:rPr lang="fr-CA" sz="1650" dirty="0">
                <a:solidFill>
                  <a:prstClr val="white"/>
                </a:solidFill>
              </a:rPr>
              <a:t>in </a:t>
            </a:r>
            <a:r>
              <a:rPr lang="fr-CA" sz="1650" dirty="0">
                <a:solidFill>
                  <a:srgbClr val="F8A968"/>
                </a:solidFill>
              </a:rPr>
              <a:t>Plan Recognition</a:t>
            </a:r>
            <a:r>
              <a:rPr lang="fr-CA" sz="1650" dirty="0">
                <a:solidFill>
                  <a:prstClr val="white"/>
                </a:solidFill>
              </a:rPr>
              <a:t>:</a:t>
            </a:r>
          </a:p>
          <a:p>
            <a:pPr marL="0" indent="0" algn="ctr" defTabSz="342900">
              <a:buClr>
                <a:srgbClr val="F79646">
                  <a:lumMod val="60000"/>
                  <a:lumOff val="40000"/>
                </a:srgbClr>
              </a:buClr>
              <a:buNone/>
            </a:pPr>
            <a:r>
              <a:rPr lang="fr-CA" sz="1500" dirty="0">
                <a:solidFill>
                  <a:prstClr val="white"/>
                </a:solidFill>
              </a:rPr>
              <a:t>DL for action recognition and SBR </a:t>
            </a:r>
            <a:r>
              <a:rPr lang="fr-CA" sz="1500" i="1" dirty="0">
                <a:solidFill>
                  <a:prstClr val="white"/>
                </a:solidFill>
              </a:rPr>
              <a:t>(Granada et al. 2017)</a:t>
            </a:r>
          </a:p>
          <a:p>
            <a:pPr marL="0" indent="0" algn="ctr" defTabSz="342900">
              <a:buClr>
                <a:srgbClr val="F79646">
                  <a:lumMod val="60000"/>
                  <a:lumOff val="40000"/>
                </a:srgbClr>
              </a:buClr>
              <a:buNone/>
            </a:pPr>
            <a:r>
              <a:rPr lang="fr-CA" sz="1500" dirty="0" err="1">
                <a:solidFill>
                  <a:prstClr val="white"/>
                </a:solidFill>
              </a:rPr>
              <a:t>Recursive</a:t>
            </a:r>
            <a:r>
              <a:rPr lang="fr-CA" sz="1500" dirty="0">
                <a:solidFill>
                  <a:prstClr val="white"/>
                </a:solidFill>
              </a:rPr>
              <a:t> NN to </a:t>
            </a:r>
            <a:r>
              <a:rPr lang="fr-CA" sz="1500" dirty="0" err="1">
                <a:solidFill>
                  <a:prstClr val="white"/>
                </a:solidFill>
              </a:rPr>
              <a:t>learn</a:t>
            </a:r>
            <a:r>
              <a:rPr lang="fr-CA" sz="1500" dirty="0">
                <a:solidFill>
                  <a:prstClr val="white"/>
                </a:solidFill>
              </a:rPr>
              <a:t> HTN plans </a:t>
            </a:r>
            <a:r>
              <a:rPr lang="fr-CA" sz="1500" i="1" dirty="0">
                <a:solidFill>
                  <a:prstClr val="white"/>
                </a:solidFill>
              </a:rPr>
              <a:t>(Bisson et al., 2015)</a:t>
            </a:r>
          </a:p>
          <a:p>
            <a:pPr marL="0" indent="0" algn="ctr" defTabSz="342900">
              <a:buClr>
                <a:srgbClr val="F79646">
                  <a:lumMod val="60000"/>
                  <a:lumOff val="40000"/>
                </a:srgbClr>
              </a:buClr>
              <a:buNone/>
            </a:pPr>
            <a:r>
              <a:rPr lang="fr-CA" sz="1500" dirty="0">
                <a:solidFill>
                  <a:prstClr val="white"/>
                </a:solidFill>
              </a:rPr>
              <a:t>DL goal recognition in digital </a:t>
            </a:r>
            <a:r>
              <a:rPr lang="fr-CA" sz="1500" dirty="0" err="1">
                <a:solidFill>
                  <a:prstClr val="white"/>
                </a:solidFill>
              </a:rPr>
              <a:t>games</a:t>
            </a:r>
            <a:r>
              <a:rPr lang="fr-CA" sz="1500" dirty="0">
                <a:solidFill>
                  <a:prstClr val="white"/>
                </a:solidFill>
              </a:rPr>
              <a:t> </a:t>
            </a:r>
            <a:r>
              <a:rPr lang="fr-CA" sz="1500" i="1" dirty="0">
                <a:solidFill>
                  <a:prstClr val="white"/>
                </a:solidFill>
              </a:rPr>
              <a:t>(Min et al. 2016)</a:t>
            </a:r>
          </a:p>
        </p:txBody>
      </p:sp>
      <p:sp>
        <p:nvSpPr>
          <p:cNvPr id="9" name="Content Placeholder 2"/>
          <p:cNvSpPr txBox="1">
            <a:spLocks/>
          </p:cNvSpPr>
          <p:nvPr/>
        </p:nvSpPr>
        <p:spPr bwMode="auto">
          <a:xfrm>
            <a:off x="4896194" y="2186862"/>
            <a:ext cx="4050450" cy="78584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accent6">
                  <a:lumMod val="60000"/>
                  <a:lumOff val="40000"/>
                </a:schemeClr>
              </a:buClr>
              <a:buSzPct val="150000"/>
              <a:buFont typeface="Arial" charset="0"/>
              <a:buChar char="•"/>
              <a:defRPr sz="2400" b="0" kern="1200">
                <a:solidFill>
                  <a:schemeClr val="bg1"/>
                </a:solidFill>
                <a:latin typeface="Raleway" panose="020B0604020202020204" charset="0"/>
                <a:ea typeface="+mn-ea"/>
                <a:cs typeface="+mn-cs"/>
              </a:defRPr>
            </a:lvl1pPr>
            <a:lvl2pPr marL="742950" indent="-285750" algn="l" defTabSz="457200" rtl="0" eaLnBrk="1" fontAlgn="base" hangingPunct="1">
              <a:spcBef>
                <a:spcPct val="20000"/>
              </a:spcBef>
              <a:spcAft>
                <a:spcPct val="0"/>
              </a:spcAft>
              <a:buFont typeface="Arial" charset="0"/>
              <a:buChar char="–"/>
              <a:defRPr sz="2200" kern="1200">
                <a:solidFill>
                  <a:schemeClr val="bg1"/>
                </a:solidFill>
                <a:latin typeface="Raleway" panose="020B0604020202020204" charset="0"/>
                <a:ea typeface="+mn-ea"/>
                <a:cs typeface="+mn-cs"/>
              </a:defRPr>
            </a:lvl2pPr>
            <a:lvl3pPr marL="11430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buClr>
                <a:srgbClr val="F79646">
                  <a:lumMod val="60000"/>
                  <a:lumOff val="40000"/>
                </a:srgbClr>
              </a:buClr>
              <a:buNone/>
            </a:pPr>
            <a:r>
              <a:rPr lang="fr-CA" sz="1875" spc="75" dirty="0">
                <a:solidFill>
                  <a:srgbClr val="F8A968"/>
                </a:solidFill>
              </a:rPr>
              <a:t>Action recognition </a:t>
            </a:r>
          </a:p>
          <a:p>
            <a:pPr marL="0" indent="0" defTabSz="342900">
              <a:buClr>
                <a:srgbClr val="F79646">
                  <a:lumMod val="60000"/>
                  <a:lumOff val="40000"/>
                </a:srgbClr>
              </a:buClr>
              <a:buNone/>
            </a:pPr>
            <a:r>
              <a:rPr lang="fr-CA" sz="1875" spc="75" dirty="0" err="1">
                <a:solidFill>
                  <a:prstClr val="white"/>
                </a:solidFill>
              </a:rPr>
              <a:t>using</a:t>
            </a:r>
            <a:r>
              <a:rPr lang="fr-CA" sz="1875" spc="75" dirty="0">
                <a:solidFill>
                  <a:prstClr val="white"/>
                </a:solidFill>
              </a:rPr>
              <a:t> </a:t>
            </a:r>
            <a:r>
              <a:rPr lang="fr-CA" sz="1875" spc="75" dirty="0" err="1">
                <a:solidFill>
                  <a:srgbClr val="F8A968"/>
                </a:solidFill>
              </a:rPr>
              <a:t>deep</a:t>
            </a:r>
            <a:r>
              <a:rPr lang="fr-CA" sz="1875" spc="75" dirty="0">
                <a:solidFill>
                  <a:prstClr val="white"/>
                </a:solidFill>
              </a:rPr>
              <a:t> </a:t>
            </a:r>
            <a:r>
              <a:rPr lang="fr-CA" sz="1875" spc="75" dirty="0" err="1">
                <a:solidFill>
                  <a:srgbClr val="F8A968"/>
                </a:solidFill>
              </a:rPr>
              <a:t>learning</a:t>
            </a:r>
            <a:r>
              <a:rPr lang="fr-CA" sz="1875" spc="75" dirty="0">
                <a:solidFill>
                  <a:prstClr val="white"/>
                </a:solidFill>
              </a:rPr>
              <a:t>.</a:t>
            </a:r>
            <a:endParaRPr lang="fr-CA" sz="1875" spc="75" dirty="0">
              <a:solidFill>
                <a:srgbClr val="F8A968"/>
              </a:solidFill>
            </a:endParaRPr>
          </a:p>
        </p:txBody>
      </p:sp>
      <p:sp>
        <p:nvSpPr>
          <p:cNvPr id="15" name="Rectangle 14"/>
          <p:cNvSpPr/>
          <p:nvPr/>
        </p:nvSpPr>
        <p:spPr>
          <a:xfrm>
            <a:off x="-288540" y="1964370"/>
            <a:ext cx="891099" cy="1139280"/>
          </a:xfrm>
          <a:prstGeom prst="rect">
            <a:avLst/>
          </a:prstGeom>
          <a:gradFill flip="none" rotWithShape="1">
            <a:gsLst>
              <a:gs pos="50000">
                <a:schemeClr val="bg1">
                  <a:alpha val="0"/>
                </a:schemeClr>
              </a:gs>
              <a:gs pos="100000">
                <a:schemeClr val="bg1">
                  <a:alpha val="10000"/>
                </a:schemeClr>
              </a:gs>
            </a:gsLst>
            <a:lin ang="27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hangingPunct="1"/>
            <a:endParaRPr lang="fr-CA" sz="1350">
              <a:solidFill>
                <a:prstClr val="white"/>
              </a:solidFill>
              <a:latin typeface="Calibri"/>
            </a:endParaRPr>
          </a:p>
        </p:txBody>
      </p:sp>
      <p:sp>
        <p:nvSpPr>
          <p:cNvPr id="16" name="Rectangle 15"/>
          <p:cNvSpPr/>
          <p:nvPr/>
        </p:nvSpPr>
        <p:spPr>
          <a:xfrm rot="-5400000">
            <a:off x="-387905" y="2994742"/>
            <a:ext cx="891099" cy="1139280"/>
          </a:xfrm>
          <a:prstGeom prst="rect">
            <a:avLst/>
          </a:prstGeom>
          <a:gradFill flip="none" rotWithShape="1">
            <a:gsLst>
              <a:gs pos="50000">
                <a:schemeClr val="bg1">
                  <a:alpha val="0"/>
                </a:schemeClr>
              </a:gs>
              <a:gs pos="100000">
                <a:schemeClr val="bg1">
                  <a:alpha val="10000"/>
                </a:schemeClr>
              </a:gs>
            </a:gsLst>
            <a:lin ang="27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eaLnBrk="1" hangingPunct="1"/>
            <a:endParaRPr lang="fr-CA" sz="1350">
              <a:solidFill>
                <a:prstClr val="white"/>
              </a:solidFill>
              <a:latin typeface="Calibri"/>
            </a:endParaRPr>
          </a:p>
        </p:txBody>
      </p:sp>
      <p:cxnSp>
        <p:nvCxnSpPr>
          <p:cNvPr id="17" name="Connecteur droit 16"/>
          <p:cNvCxnSpPr/>
          <p:nvPr/>
        </p:nvCxnSpPr>
        <p:spPr>
          <a:xfrm flipH="1">
            <a:off x="1" y="5643246"/>
            <a:ext cx="9143526" cy="2039"/>
          </a:xfrm>
          <a:prstGeom prst="line">
            <a:avLst/>
          </a:prstGeom>
          <a:ln>
            <a:solidFill>
              <a:schemeClr val="bg1"/>
            </a:solidFill>
          </a:ln>
          <a:effectLst>
            <a:outerShdw blurRad="254000" rotWithShape="0">
              <a:schemeClr val="bg1"/>
            </a:outerShdw>
          </a:effectLst>
        </p:spPr>
        <p:style>
          <a:lnRef idx="2">
            <a:schemeClr val="accent1"/>
          </a:lnRef>
          <a:fillRef idx="0">
            <a:schemeClr val="accent1"/>
          </a:fillRef>
          <a:effectRef idx="1">
            <a:schemeClr val="accent1"/>
          </a:effectRef>
          <a:fontRef idx="minor">
            <a:schemeClr val="tx1"/>
          </a:fontRef>
        </p:style>
      </p:cxnSp>
      <p:sp>
        <p:nvSpPr>
          <p:cNvPr id="20" name="Content Placeholder 2"/>
          <p:cNvSpPr txBox="1">
            <a:spLocks/>
          </p:cNvSpPr>
          <p:nvPr/>
        </p:nvSpPr>
        <p:spPr bwMode="auto">
          <a:xfrm>
            <a:off x="5544108" y="4635024"/>
            <a:ext cx="3348372" cy="84620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accent6">
                  <a:lumMod val="60000"/>
                  <a:lumOff val="40000"/>
                </a:schemeClr>
              </a:buClr>
              <a:buSzPct val="150000"/>
              <a:buFont typeface="Arial" charset="0"/>
              <a:buChar char="•"/>
              <a:defRPr sz="2400" b="0" kern="1200">
                <a:solidFill>
                  <a:schemeClr val="bg1"/>
                </a:solidFill>
                <a:latin typeface="Raleway" panose="020B0604020202020204" charset="0"/>
                <a:ea typeface="+mn-ea"/>
                <a:cs typeface="+mn-cs"/>
              </a:defRPr>
            </a:lvl1pPr>
            <a:lvl2pPr marL="742950" indent="-285750" algn="l" defTabSz="457200" rtl="0" eaLnBrk="1" fontAlgn="base" hangingPunct="1">
              <a:spcBef>
                <a:spcPct val="20000"/>
              </a:spcBef>
              <a:spcAft>
                <a:spcPct val="0"/>
              </a:spcAft>
              <a:buFont typeface="Arial" charset="0"/>
              <a:buChar char="–"/>
              <a:defRPr sz="2200" kern="1200">
                <a:solidFill>
                  <a:schemeClr val="bg1"/>
                </a:solidFill>
                <a:latin typeface="Raleway" panose="020B0604020202020204" charset="0"/>
                <a:ea typeface="+mn-ea"/>
                <a:cs typeface="+mn-cs"/>
              </a:defRPr>
            </a:lvl2pPr>
            <a:lvl3pPr marL="11430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lnSpc>
                <a:spcPct val="120000"/>
              </a:lnSpc>
              <a:buClr>
                <a:srgbClr val="F79646">
                  <a:lumMod val="60000"/>
                  <a:lumOff val="40000"/>
                </a:srgbClr>
              </a:buClr>
              <a:buNone/>
            </a:pPr>
            <a:r>
              <a:rPr lang="fr-CA" sz="1500" dirty="0">
                <a:solidFill>
                  <a:prstClr val="white"/>
                </a:solidFill>
              </a:rPr>
              <a:t>But do not use an end-to-end </a:t>
            </a:r>
            <a:r>
              <a:rPr lang="fr-CA" sz="1500" dirty="0">
                <a:solidFill>
                  <a:srgbClr val="F8A968"/>
                </a:solidFill>
              </a:rPr>
              <a:t>DL pipeline </a:t>
            </a:r>
            <a:r>
              <a:rPr lang="fr-CA" sz="1500" dirty="0">
                <a:solidFill>
                  <a:prstClr val="white"/>
                </a:solidFill>
              </a:rPr>
              <a:t>for</a:t>
            </a:r>
            <a:r>
              <a:rPr lang="fr-CA" sz="1500" dirty="0">
                <a:solidFill>
                  <a:srgbClr val="F8A968"/>
                </a:solidFill>
              </a:rPr>
              <a:t> plan recognition </a:t>
            </a:r>
            <a:r>
              <a:rPr lang="fr-CA" sz="1500" dirty="0">
                <a:solidFill>
                  <a:prstClr val="white"/>
                </a:solidFill>
              </a:rPr>
              <a:t>or </a:t>
            </a:r>
            <a:r>
              <a:rPr lang="fr-CA" sz="1500" dirty="0" err="1">
                <a:solidFill>
                  <a:prstClr val="white"/>
                </a:solidFill>
              </a:rPr>
              <a:t>still</a:t>
            </a:r>
            <a:r>
              <a:rPr lang="fr-CA" sz="1500" dirty="0">
                <a:solidFill>
                  <a:prstClr val="white"/>
                </a:solidFill>
              </a:rPr>
              <a:t> use</a:t>
            </a:r>
            <a:r>
              <a:rPr lang="fr-CA" sz="1500" dirty="0">
                <a:solidFill>
                  <a:srgbClr val="F8A968"/>
                </a:solidFill>
              </a:rPr>
              <a:t> </a:t>
            </a:r>
            <a:r>
              <a:rPr lang="fr-CA" sz="1500" dirty="0" err="1">
                <a:solidFill>
                  <a:srgbClr val="F8A968"/>
                </a:solidFill>
              </a:rPr>
              <a:t>handrafted</a:t>
            </a:r>
            <a:r>
              <a:rPr lang="fr-CA" sz="1500" dirty="0">
                <a:solidFill>
                  <a:srgbClr val="F8A968"/>
                </a:solidFill>
              </a:rPr>
              <a:t> </a:t>
            </a:r>
            <a:r>
              <a:rPr lang="fr-CA" sz="1500" dirty="0" err="1">
                <a:solidFill>
                  <a:srgbClr val="F8A968"/>
                </a:solidFill>
              </a:rPr>
              <a:t>models</a:t>
            </a:r>
            <a:r>
              <a:rPr lang="fr-CA" sz="1500" dirty="0">
                <a:solidFill>
                  <a:srgbClr val="F8A968"/>
                </a:solidFill>
              </a:rPr>
              <a:t> </a:t>
            </a:r>
            <a:r>
              <a:rPr lang="fr-CA" sz="1500" dirty="0">
                <a:solidFill>
                  <a:prstClr val="white"/>
                </a:solidFill>
              </a:rPr>
              <a:t>or</a:t>
            </a:r>
            <a:r>
              <a:rPr lang="fr-CA" sz="1500" dirty="0">
                <a:solidFill>
                  <a:srgbClr val="F8A968"/>
                </a:solidFill>
              </a:rPr>
              <a:t> </a:t>
            </a:r>
            <a:r>
              <a:rPr lang="fr-CA" sz="1500" dirty="0" err="1">
                <a:solidFill>
                  <a:srgbClr val="F8A968"/>
                </a:solidFill>
              </a:rPr>
              <a:t>features</a:t>
            </a:r>
            <a:r>
              <a:rPr lang="fr-CA" sz="1500" dirty="0">
                <a:solidFill>
                  <a:prstClr val="white"/>
                </a:solidFill>
              </a:rPr>
              <a:t>.</a:t>
            </a:r>
          </a:p>
        </p:txBody>
      </p:sp>
      <p:sp>
        <p:nvSpPr>
          <p:cNvPr id="21" name="Content Placeholder 2"/>
          <p:cNvSpPr txBox="1">
            <a:spLocks/>
          </p:cNvSpPr>
          <p:nvPr/>
        </p:nvSpPr>
        <p:spPr bwMode="auto">
          <a:xfrm>
            <a:off x="4896036" y="3298344"/>
            <a:ext cx="3422294" cy="66010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defTabSz="457200" rtl="0" eaLnBrk="1" fontAlgn="base" hangingPunct="1">
              <a:spcBef>
                <a:spcPct val="20000"/>
              </a:spcBef>
              <a:spcAft>
                <a:spcPct val="0"/>
              </a:spcAft>
              <a:buClr>
                <a:schemeClr val="accent6">
                  <a:lumMod val="60000"/>
                  <a:lumOff val="40000"/>
                </a:schemeClr>
              </a:buClr>
              <a:buSzPct val="150000"/>
              <a:buFont typeface="Arial" charset="0"/>
              <a:buChar char="•"/>
              <a:defRPr sz="2400" b="0" kern="1200">
                <a:solidFill>
                  <a:schemeClr val="bg1"/>
                </a:solidFill>
                <a:latin typeface="Raleway" panose="020B0604020202020204" charset="0"/>
                <a:ea typeface="+mn-ea"/>
                <a:cs typeface="+mn-cs"/>
              </a:defRPr>
            </a:lvl1pPr>
            <a:lvl2pPr marL="742950" indent="-285750" algn="l" defTabSz="457200" rtl="0" eaLnBrk="1" fontAlgn="base" hangingPunct="1">
              <a:spcBef>
                <a:spcPct val="20000"/>
              </a:spcBef>
              <a:spcAft>
                <a:spcPct val="0"/>
              </a:spcAft>
              <a:buFont typeface="Arial" charset="0"/>
              <a:buChar char="–"/>
              <a:defRPr sz="2200" kern="1200">
                <a:solidFill>
                  <a:schemeClr val="bg1"/>
                </a:solidFill>
                <a:latin typeface="Raleway" panose="020B0604020202020204" charset="0"/>
                <a:ea typeface="+mn-ea"/>
                <a:cs typeface="+mn-cs"/>
              </a:defRPr>
            </a:lvl2pPr>
            <a:lvl3pPr marL="11430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bg1"/>
                </a:solidFill>
                <a:latin typeface="Raleway" panose="020B060402020202020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342900">
              <a:buClr>
                <a:srgbClr val="F79646">
                  <a:lumMod val="60000"/>
                  <a:lumOff val="40000"/>
                </a:srgbClr>
              </a:buClr>
              <a:buNone/>
            </a:pPr>
            <a:r>
              <a:rPr lang="fr-CA" sz="1875" dirty="0">
                <a:solidFill>
                  <a:prstClr val="white"/>
                </a:solidFill>
              </a:rPr>
              <a:t>But </a:t>
            </a:r>
            <a:r>
              <a:rPr lang="fr-CA" sz="1875" dirty="0">
                <a:solidFill>
                  <a:srgbClr val="F8A968"/>
                </a:solidFill>
              </a:rPr>
              <a:t>plan recognition</a:t>
            </a:r>
            <a:r>
              <a:rPr lang="fr-CA" sz="1875" dirty="0">
                <a:solidFill>
                  <a:prstClr val="white"/>
                </a:solidFill>
              </a:rPr>
              <a:t> </a:t>
            </a:r>
            <a:r>
              <a:rPr lang="fr-CA" sz="1875" dirty="0" err="1">
                <a:solidFill>
                  <a:prstClr val="white"/>
                </a:solidFill>
              </a:rPr>
              <a:t>is</a:t>
            </a:r>
            <a:r>
              <a:rPr lang="fr-CA" sz="1875" dirty="0">
                <a:solidFill>
                  <a:prstClr val="white"/>
                </a:solidFill>
              </a:rPr>
              <a:t> </a:t>
            </a:r>
            <a:r>
              <a:rPr lang="fr-CA" sz="1875" dirty="0" err="1">
                <a:solidFill>
                  <a:prstClr val="white"/>
                </a:solidFill>
              </a:rPr>
              <a:t>much</a:t>
            </a:r>
            <a:r>
              <a:rPr lang="fr-CA" sz="1875" dirty="0">
                <a:solidFill>
                  <a:prstClr val="white"/>
                </a:solidFill>
              </a:rPr>
              <a:t> more </a:t>
            </a:r>
            <a:r>
              <a:rPr lang="fr-CA" sz="1875" dirty="0" err="1">
                <a:solidFill>
                  <a:prstClr val="white"/>
                </a:solidFill>
              </a:rPr>
              <a:t>than</a:t>
            </a:r>
            <a:r>
              <a:rPr lang="fr-CA" sz="1875" dirty="0">
                <a:solidFill>
                  <a:prstClr val="white"/>
                </a:solidFill>
              </a:rPr>
              <a:t> </a:t>
            </a:r>
            <a:r>
              <a:rPr lang="fr-CA" sz="1875" dirty="0">
                <a:solidFill>
                  <a:srgbClr val="F8A968"/>
                </a:solidFill>
              </a:rPr>
              <a:t>action</a:t>
            </a:r>
            <a:r>
              <a:rPr lang="fr-CA" sz="1875" dirty="0">
                <a:solidFill>
                  <a:prstClr val="white"/>
                </a:solidFill>
              </a:rPr>
              <a:t> </a:t>
            </a:r>
            <a:r>
              <a:rPr lang="fr-CA" sz="1875" dirty="0">
                <a:solidFill>
                  <a:srgbClr val="F8A968"/>
                </a:solidFill>
              </a:rPr>
              <a:t>recognition</a:t>
            </a:r>
            <a:r>
              <a:rPr lang="fr-CA" sz="1875" dirty="0">
                <a:solidFill>
                  <a:prstClr val="white"/>
                </a:solidFill>
              </a:rPr>
              <a:t>.</a:t>
            </a:r>
            <a:endParaRPr lang="fr-CA" sz="1875" dirty="0">
              <a:solidFill>
                <a:srgbClr val="F8A968"/>
              </a:solidFill>
            </a:endParaRPr>
          </a:p>
        </p:txBody>
      </p:sp>
      <p:sp>
        <p:nvSpPr>
          <p:cNvPr id="2" name="Slide Number Placeholder 1"/>
          <p:cNvSpPr>
            <a:spLocks noGrp="1"/>
          </p:cNvSpPr>
          <p:nvPr>
            <p:ph type="sldNum" sz="quarter" idx="12"/>
          </p:nvPr>
        </p:nvSpPr>
        <p:spPr/>
        <p:txBody>
          <a:bodyPr/>
          <a:lstStyle/>
          <a:p>
            <a:pPr defTabSz="685800" eaLnBrk="1" hangingPunct="1"/>
            <a:fld id="{AF3C01FC-07E7-4D7A-8823-D4FC67D4A88A}" type="slidenum">
              <a:rPr lang="en-US">
                <a:solidFill>
                  <a:prstClr val="white"/>
                </a:solidFill>
                <a:cs typeface="Arial" charset="0"/>
              </a:rPr>
              <a:pPr defTabSz="685800" eaLnBrk="1" hangingPunct="1"/>
              <a:t>16</a:t>
            </a:fld>
            <a:endParaRPr lang="en-US" dirty="0">
              <a:solidFill>
                <a:prstClr val="white"/>
              </a:solidFill>
              <a:cs typeface="Arial" charset="0"/>
            </a:endParaRPr>
          </a:p>
        </p:txBody>
      </p:sp>
      <p:sp>
        <p:nvSpPr>
          <p:cNvPr id="22" name="Accolade fermante 21"/>
          <p:cNvSpPr/>
          <p:nvPr/>
        </p:nvSpPr>
        <p:spPr>
          <a:xfrm>
            <a:off x="5220072" y="4725144"/>
            <a:ext cx="216024" cy="756084"/>
          </a:xfrm>
          <a:prstGeom prst="rightBrace">
            <a:avLst>
              <a:gd name="adj1" fmla="val 62500"/>
              <a:gd name="adj2" fmla="val 50000"/>
            </a:avLst>
          </a:prstGeom>
          <a:ln>
            <a:solidFill>
              <a:schemeClr val="bg1"/>
            </a:solidFill>
          </a:ln>
          <a:effectLst>
            <a:outerShdw blurRad="127000" algn="ctr" rotWithShape="0">
              <a:schemeClr val="bg1">
                <a:alpha val="80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800" eaLnBrk="1" hangingPunct="1"/>
            <a:endParaRPr lang="fr-CA" sz="1350">
              <a:solidFill>
                <a:prstClr val="black"/>
              </a:solidFill>
              <a:latin typeface="Calibri"/>
            </a:endParaRPr>
          </a:p>
        </p:txBody>
      </p:sp>
      <p:pic>
        <p:nvPicPr>
          <p:cNvPr id="23"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055" y="1916832"/>
            <a:ext cx="4187957" cy="2355726"/>
          </a:xfrm>
          <a:prstGeom prst="rect">
            <a:avLst/>
          </a:prstGeom>
          <a:ln w="25400">
            <a:solidFill>
              <a:schemeClr val="bg1"/>
            </a:solidFill>
          </a:ln>
          <a:effectLst>
            <a:outerShdw blurRad="254000" algn="ctr" rotWithShape="0">
              <a:schemeClr val="bg1"/>
            </a:outerShdw>
          </a:effectLst>
        </p:spPr>
      </p:pic>
    </p:spTree>
    <p:extLst>
      <p:ext uri="{BB962C8B-B14F-4D97-AF65-F5344CB8AC3E}">
        <p14:creationId xmlns:p14="http://schemas.microsoft.com/office/powerpoint/2010/main" val="2207657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666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par>
                                <p:cTn id="12" presetID="22" presetClass="entr" presetSubtype="8" fill="hold" nodeType="withEffect">
                                  <p:stCondLst>
                                    <p:cond delay="25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1000"/>
                                        <p:tgtEl>
                                          <p:spTgt spid="12"/>
                                        </p:tgtEl>
                                      </p:cBhvr>
                                    </p:animEffect>
                                  </p:childTnLst>
                                </p:cTn>
                              </p:par>
                              <p:par>
                                <p:cTn id="15" presetID="22" presetClass="entr" presetSubtype="8"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par>
                                <p:cTn id="18" presetID="2" presetClass="entr" presetSubtype="8" decel="100000" fill="hold" nodeType="withEffect">
                                  <p:stCondLst>
                                    <p:cond delay="5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1500" fill="hold"/>
                                        <p:tgtEl>
                                          <p:spTgt spid="23"/>
                                        </p:tgtEl>
                                        <p:attrNameLst>
                                          <p:attrName>ppt_x</p:attrName>
                                        </p:attrNameLst>
                                      </p:cBhvr>
                                      <p:tavLst>
                                        <p:tav tm="0">
                                          <p:val>
                                            <p:strVal val="0-#ppt_w/2"/>
                                          </p:val>
                                        </p:tav>
                                        <p:tav tm="100000">
                                          <p:val>
                                            <p:strVal val="#ppt_x"/>
                                          </p:val>
                                        </p:tav>
                                      </p:tavLst>
                                    </p:anim>
                                    <p:anim calcmode="lin" valueType="num">
                                      <p:cBhvr additive="base">
                                        <p:cTn id="21" dur="1500" fill="hold"/>
                                        <p:tgtEl>
                                          <p:spTgt spid="23"/>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1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000" fill="hold"/>
                                        <p:tgtEl>
                                          <p:spTgt spid="9"/>
                                        </p:tgtEl>
                                        <p:attrNameLst>
                                          <p:attrName>ppt_x</p:attrName>
                                        </p:attrNameLst>
                                      </p:cBhvr>
                                      <p:tavLst>
                                        <p:tav tm="0">
                                          <p:val>
                                            <p:strVal val="1+#ppt_w/2"/>
                                          </p:val>
                                        </p:tav>
                                        <p:tav tm="100000">
                                          <p:val>
                                            <p:strVal val="#ppt_x"/>
                                          </p:val>
                                        </p:tav>
                                      </p:tavLst>
                                    </p:anim>
                                    <p:anim calcmode="lin" valueType="num">
                                      <p:cBhvr additive="base">
                                        <p:cTn id="25" dur="10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175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000" fill="hold"/>
                                        <p:tgtEl>
                                          <p:spTgt spid="21"/>
                                        </p:tgtEl>
                                        <p:attrNameLst>
                                          <p:attrName>ppt_x</p:attrName>
                                        </p:attrNameLst>
                                      </p:cBhvr>
                                      <p:tavLst>
                                        <p:tav tm="0">
                                          <p:val>
                                            <p:strVal val="1+#ppt_w/2"/>
                                          </p:val>
                                        </p:tav>
                                        <p:tav tm="100000">
                                          <p:val>
                                            <p:strVal val="#ppt_x"/>
                                          </p:val>
                                        </p:tav>
                                      </p:tavLst>
                                    </p:anim>
                                    <p:anim calcmode="lin" valueType="num">
                                      <p:cBhvr additive="base">
                                        <p:cTn id="29" dur="10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1750"/>
                                  </p:st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additive="base">
                                        <p:cTn id="32"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8">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1750"/>
                                  </p:stCondLst>
                                  <p:childTnLst>
                                    <p:set>
                                      <p:cBhvr>
                                        <p:cTn id="35" dur="1" fill="hold">
                                          <p:stCondLst>
                                            <p:cond delay="0"/>
                                          </p:stCondLst>
                                        </p:cTn>
                                        <p:tgtEl>
                                          <p:spTgt spid="8">
                                            <p:txEl>
                                              <p:pRg st="1" end="1"/>
                                            </p:txEl>
                                          </p:spTgt>
                                        </p:tgtEl>
                                        <p:attrNameLst>
                                          <p:attrName>style.visibility</p:attrName>
                                        </p:attrNameLst>
                                      </p:cBhvr>
                                      <p:to>
                                        <p:strVal val="visible"/>
                                      </p:to>
                                    </p:set>
                                    <p:anim calcmode="lin" valueType="num">
                                      <p:cBhvr additive="base">
                                        <p:cTn id="36" dur="10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37" dur="1000" fill="hold"/>
                                        <p:tgtEl>
                                          <p:spTgt spid="8">
                                            <p:txEl>
                                              <p:pRg st="1" end="1"/>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1750"/>
                                  </p:stCondLst>
                                  <p:childTnLst>
                                    <p:set>
                                      <p:cBhvr>
                                        <p:cTn id="39" dur="1" fill="hold">
                                          <p:stCondLst>
                                            <p:cond delay="0"/>
                                          </p:stCondLst>
                                        </p:cTn>
                                        <p:tgtEl>
                                          <p:spTgt spid="8">
                                            <p:txEl>
                                              <p:pRg st="2" end="2"/>
                                            </p:txEl>
                                          </p:spTgt>
                                        </p:tgtEl>
                                        <p:attrNameLst>
                                          <p:attrName>style.visibility</p:attrName>
                                        </p:attrNameLst>
                                      </p:cBhvr>
                                      <p:to>
                                        <p:strVal val="visible"/>
                                      </p:to>
                                    </p:set>
                                    <p:anim calcmode="lin" valueType="num">
                                      <p:cBhvr additive="base">
                                        <p:cTn id="40" dur="10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41" dur="1000" fill="hold"/>
                                        <p:tgtEl>
                                          <p:spTgt spid="8">
                                            <p:txEl>
                                              <p:pRg st="2" end="2"/>
                                            </p:txEl>
                                          </p:spTgt>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1750"/>
                                  </p:stCondLst>
                                  <p:childTnLst>
                                    <p:set>
                                      <p:cBhvr>
                                        <p:cTn id="43" dur="1" fill="hold">
                                          <p:stCondLst>
                                            <p:cond delay="0"/>
                                          </p:stCondLst>
                                        </p:cTn>
                                        <p:tgtEl>
                                          <p:spTgt spid="8">
                                            <p:txEl>
                                              <p:pRg st="3" end="3"/>
                                            </p:txEl>
                                          </p:spTgt>
                                        </p:tgtEl>
                                        <p:attrNameLst>
                                          <p:attrName>style.visibility</p:attrName>
                                        </p:attrNameLst>
                                      </p:cBhvr>
                                      <p:to>
                                        <p:strVal val="visible"/>
                                      </p:to>
                                    </p:set>
                                    <p:anim calcmode="lin" valueType="num">
                                      <p:cBhvr additive="base">
                                        <p:cTn id="44" dur="10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45" dur="1000" fill="hold"/>
                                        <p:tgtEl>
                                          <p:spTgt spid="8">
                                            <p:txEl>
                                              <p:pRg st="3" end="3"/>
                                            </p:txEl>
                                          </p:spTgt>
                                        </p:tgtEl>
                                        <p:attrNameLst>
                                          <p:attrName>ppt_y</p:attrName>
                                        </p:attrNameLst>
                                      </p:cBhvr>
                                      <p:tavLst>
                                        <p:tav tm="0">
                                          <p:val>
                                            <p:strVal val="#ppt_y"/>
                                          </p:val>
                                        </p:tav>
                                        <p:tav tm="100000">
                                          <p:val>
                                            <p:strVal val="#ppt_y"/>
                                          </p:val>
                                        </p:tav>
                                      </p:tavLst>
                                    </p:anim>
                                  </p:childTnLst>
                                </p:cTn>
                              </p:par>
                              <p:par>
                                <p:cTn id="46" presetID="2" presetClass="entr" presetSubtype="4" decel="100000" fill="hold" grpId="0" nodeType="withEffect">
                                  <p:stCondLst>
                                    <p:cond delay="200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1000" fill="hold"/>
                                        <p:tgtEl>
                                          <p:spTgt spid="22"/>
                                        </p:tgtEl>
                                        <p:attrNameLst>
                                          <p:attrName>ppt_x</p:attrName>
                                        </p:attrNameLst>
                                      </p:cBhvr>
                                      <p:tavLst>
                                        <p:tav tm="0">
                                          <p:val>
                                            <p:strVal val="#ppt_x"/>
                                          </p:val>
                                        </p:tav>
                                        <p:tav tm="100000">
                                          <p:val>
                                            <p:strVal val="#ppt_x"/>
                                          </p:val>
                                        </p:tav>
                                      </p:tavLst>
                                    </p:anim>
                                    <p:anim calcmode="lin" valueType="num">
                                      <p:cBhvr additive="base">
                                        <p:cTn id="49" dur="10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2" decel="100000" fill="hold" grpId="0" nodeType="withEffect">
                                  <p:stCondLst>
                                    <p:cond delay="225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1000" fill="hold"/>
                                        <p:tgtEl>
                                          <p:spTgt spid="20"/>
                                        </p:tgtEl>
                                        <p:attrNameLst>
                                          <p:attrName>ppt_x</p:attrName>
                                        </p:attrNameLst>
                                      </p:cBhvr>
                                      <p:tavLst>
                                        <p:tav tm="0">
                                          <p:val>
                                            <p:strVal val="1+#ppt_w/2"/>
                                          </p:val>
                                        </p:tav>
                                        <p:tav tm="100000">
                                          <p:val>
                                            <p:strVal val="#ppt_x"/>
                                          </p:val>
                                        </p:tav>
                                      </p:tavLst>
                                    </p:anim>
                                    <p:anim calcmode="lin" valueType="num">
                                      <p:cBhvr additive="base">
                                        <p:cTn id="53" dur="1000" fill="hold"/>
                                        <p:tgtEl>
                                          <p:spTgt spid="20"/>
                                        </p:tgtEl>
                                        <p:attrNameLst>
                                          <p:attrName>ppt_y</p:attrName>
                                        </p:attrNameLst>
                                      </p:cBhvr>
                                      <p:tavLst>
                                        <p:tav tm="0">
                                          <p:val>
                                            <p:strVal val="#ppt_y"/>
                                          </p:val>
                                        </p:tav>
                                        <p:tav tm="100000">
                                          <p:val>
                                            <p:strVal val="#ppt_y"/>
                                          </p:val>
                                        </p:tav>
                                      </p:tavLst>
                                    </p:anim>
                                  </p:childTnLst>
                                </p:cTn>
                              </p:par>
                              <p:par>
                                <p:cTn id="54" presetID="22" presetClass="entr" presetSubtype="8" fill="hold" nodeType="withEffect">
                                  <p:stCondLst>
                                    <p:cond delay="175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1500"/>
                                        <p:tgtEl>
                                          <p:spTgt spid="17"/>
                                        </p:tgtEl>
                                      </p:cBhvr>
                                    </p:animEffect>
                                  </p:childTnLst>
                                </p:cTn>
                              </p:par>
                              <p:par>
                                <p:cTn id="57" presetID="1" presetClass="mediacall" presetSubtype="0" fill="hold" nodeType="withEffect">
                                  <p:stCondLst>
                                    <p:cond delay="1750"/>
                                  </p:stCondLst>
                                  <p:childTnLst>
                                    <p:cmd type="call" cmd="playFrom(0.0)">
                                      <p:cBhvr>
                                        <p:cTn id="58" dur="9710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fill="hold" display="0">
                  <p:stCondLst>
                    <p:cond delay="indefinite"/>
                  </p:stCondLst>
                </p:cTn>
                <p:tgtEl>
                  <p:spTgt spid="23"/>
                </p:tgtEl>
              </p:cMediaNode>
            </p:video>
          </p:childTnLst>
        </p:cTn>
      </p:par>
    </p:tnLst>
    <p:bldLst>
      <p:bldP spid="7" grpId="0"/>
      <p:bldP spid="8" grpId="0" build="allAtOnce"/>
      <p:bldP spid="9" grpId="0"/>
      <p:bldP spid="20" grpId="0"/>
      <p:bldP spid="21"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Content Placeholder 2"/>
              <p:cNvSpPr>
                <a:spLocks noGrp="1"/>
              </p:cNvSpPr>
              <p:nvPr>
                <p:ph sz="half" idx="1"/>
              </p:nvPr>
            </p:nvSpPr>
            <p:spPr>
              <a:xfrm>
                <a:off x="89502" y="3549741"/>
                <a:ext cx="4719972" cy="1229409"/>
              </a:xfrm>
            </p:spPr>
            <p:txBody>
              <a:bodyPr>
                <a:normAutofit/>
              </a:bodyPr>
              <a:lstStyle/>
              <a:p>
                <a:pPr marL="0" indent="0">
                  <a:lnSpc>
                    <a:spcPct val="120000"/>
                  </a:lnSpc>
                  <a:buNone/>
                </a:pPr>
                <a:r>
                  <a:rPr lang="en-US" dirty="0">
                    <a:solidFill>
                      <a:srgbClr val="F8A968"/>
                    </a:solidFill>
                    <a:latin typeface="Raleway" panose="020B0503030101060003" pitchFamily="34" charset="0"/>
                    <a:cs typeface="Arial" charset="0"/>
                  </a:rPr>
                  <a:t>Solution</a:t>
                </a:r>
                <a:r>
                  <a:rPr lang="en-US" dirty="0">
                    <a:solidFill>
                      <a:schemeClr val="bg1"/>
                    </a:solidFill>
                    <a:latin typeface="Raleway" panose="020B0503030101060003" pitchFamily="34" charset="0"/>
                    <a:cs typeface="Arial" charset="0"/>
                  </a:rPr>
                  <a:t> to this problem </a:t>
                </a:r>
              </a:p>
              <a:p>
                <a:pPr marL="0" indent="0">
                  <a:lnSpc>
                    <a:spcPct val="120000"/>
                  </a:lnSpc>
                  <a:buNone/>
                </a:pPr>
                <a:r>
                  <a:rPr lang="en-US" sz="1575" dirty="0">
                    <a:latin typeface="Raleway" panose="020B0503030101060003" pitchFamily="34" charset="0"/>
                    <a:cs typeface="Arial" charset="0"/>
                  </a:rPr>
                  <a:t>Optimal solution: max = </a:t>
                </a:r>
              </a:p>
              <a:p>
                <a:pPr marL="0" indent="0">
                  <a:lnSpc>
                    <a:spcPct val="120000"/>
                  </a:lnSpc>
                  <a:buNone/>
                </a:pPr>
                <a:r>
                  <a:rPr lang="en-US" sz="1575" dirty="0">
                    <a:latin typeface="Raleway" panose="020B0503030101060003" pitchFamily="34" charset="0"/>
                    <a:cs typeface="Arial" charset="0"/>
                  </a:rPr>
                  <a:t>where </a:t>
                </a:r>
                <a:r>
                  <a:rPr lang="en-US" sz="1575" dirty="0">
                    <a:solidFill>
                      <a:srgbClr val="F8A968"/>
                    </a:solidFill>
                    <a:latin typeface="Raleway" panose="020B0503030101060003" pitchFamily="34" charset="0"/>
                    <a:cs typeface="Arial" charset="0"/>
                  </a:rPr>
                  <a:t>g </a:t>
                </a:r>
                <a14:m>
                  <m:oMath xmlns:m="http://schemas.openxmlformats.org/officeDocument/2006/math">
                    <m:r>
                      <a:rPr lang="en-US" sz="1575" i="1">
                        <a:solidFill>
                          <a:srgbClr val="F8A968"/>
                        </a:solidFill>
                        <a:latin typeface="Cambria Math" panose="02040503050406030204" pitchFamily="18" charset="0"/>
                        <a:ea typeface="Cambria Math" panose="02040503050406030204" pitchFamily="18" charset="0"/>
                        <a:cs typeface="Arial" charset="0"/>
                      </a:rPr>
                      <m:t>∈</m:t>
                    </m:r>
                  </m:oMath>
                </a14:m>
                <a:r>
                  <a:rPr lang="en-US" sz="1575" dirty="0">
                    <a:solidFill>
                      <a:srgbClr val="F8A968"/>
                    </a:solidFill>
                    <a:latin typeface="Raleway" panose="020B0503030101060003" pitchFamily="34" charset="0"/>
                    <a:cs typeface="Arial" charset="0"/>
                  </a:rPr>
                  <a:t> G </a:t>
                </a:r>
                <a:r>
                  <a:rPr lang="en-US" sz="1575" dirty="0">
                    <a:latin typeface="Raleway" panose="020B0503030101060003" pitchFamily="34" charset="0"/>
                    <a:cs typeface="Arial" charset="0"/>
                  </a:rPr>
                  <a:t>is the true goal.</a:t>
                </a:r>
              </a:p>
            </p:txBody>
          </p:sp>
        </mc:Choice>
        <mc:Fallback xmlns="">
          <p:sp>
            <p:nvSpPr>
              <p:cNvPr id="73" name="Content Placeholder 2"/>
              <p:cNvSpPr>
                <a:spLocks noGrp="1" noRot="1" noChangeAspect="1" noMove="1" noResize="1" noEditPoints="1" noAdjustHandles="1" noChangeArrowheads="1" noChangeShapeType="1" noTextEdit="1"/>
              </p:cNvSpPr>
              <p:nvPr>
                <p:ph sz="half" idx="1"/>
              </p:nvPr>
            </p:nvSpPr>
            <p:spPr>
              <a:xfrm>
                <a:off x="89502" y="3549741"/>
                <a:ext cx="4719972" cy="1229409"/>
              </a:xfrm>
              <a:blipFill>
                <a:blip r:embed="rId3"/>
                <a:stretch>
                  <a:fillRect l="-1550" t="-495"/>
                </a:stretch>
              </a:blipFill>
            </p:spPr>
            <p:txBody>
              <a:bodyPr/>
              <a:lstStyle/>
              <a:p>
                <a:r>
                  <a:rPr lang="fr-CA">
                    <a:noFill/>
                  </a:rPr>
                  <a:t> </a:t>
                </a:r>
              </a:p>
            </p:txBody>
          </p:sp>
        </mc:Fallback>
      </mc:AlternateContent>
      <p:sp>
        <p:nvSpPr>
          <p:cNvPr id="3" name="Content Placeholder 2"/>
          <p:cNvSpPr>
            <a:spLocks noGrp="1"/>
          </p:cNvSpPr>
          <p:nvPr>
            <p:ph sz="half" idx="1"/>
          </p:nvPr>
        </p:nvSpPr>
        <p:spPr>
          <a:xfrm>
            <a:off x="143509" y="1975050"/>
            <a:ext cx="4361928" cy="1497458"/>
          </a:xfrm>
        </p:spPr>
        <p:txBody>
          <a:bodyPr>
            <a:normAutofit/>
          </a:bodyPr>
          <a:lstStyle/>
          <a:p>
            <a:pPr marL="0" indent="0">
              <a:lnSpc>
                <a:spcPct val="120000"/>
              </a:lnSpc>
              <a:buNone/>
            </a:pPr>
            <a:r>
              <a:rPr lang="en-US" dirty="0">
                <a:solidFill>
                  <a:schemeClr val="bg1"/>
                </a:solidFill>
                <a:latin typeface="Raleway" panose="020B0503030101060003" pitchFamily="34" charset="0"/>
                <a:cs typeface="Arial" charset="0"/>
              </a:rPr>
              <a:t>Plan recognition problem</a:t>
            </a:r>
          </a:p>
          <a:p>
            <a:pPr marL="0" indent="0">
              <a:lnSpc>
                <a:spcPct val="120000"/>
              </a:lnSpc>
              <a:buNone/>
            </a:pPr>
            <a:r>
              <a:rPr lang="en-US" sz="1500" dirty="0">
                <a:solidFill>
                  <a:srgbClr val="F8A968"/>
                </a:solidFill>
                <a:latin typeface="Raleway" panose="020B0503030101060003" pitchFamily="34" charset="0"/>
                <a:cs typeface="Arial" charset="0"/>
              </a:rPr>
              <a:t>G</a:t>
            </a:r>
            <a:r>
              <a:rPr lang="en-US" sz="1500" dirty="0">
                <a:latin typeface="Raleway" panose="020B0503030101060003" pitchFamily="34" charset="0"/>
                <a:cs typeface="Arial" charset="0"/>
              </a:rPr>
              <a:t>: set of possible goals of an actor </a:t>
            </a:r>
          </a:p>
          <a:p>
            <a:pPr marL="0" indent="0">
              <a:lnSpc>
                <a:spcPct val="120000"/>
              </a:lnSpc>
              <a:buNone/>
            </a:pPr>
            <a:r>
              <a:rPr lang="en-US" sz="1500" dirty="0">
                <a:solidFill>
                  <a:srgbClr val="F8A968"/>
                </a:solidFill>
                <a:latin typeface="Raleway" panose="020B0503030101060003" pitchFamily="34" charset="0"/>
                <a:cs typeface="Arial" charset="0"/>
              </a:rPr>
              <a:t>o</a:t>
            </a:r>
            <a:r>
              <a:rPr lang="en-US" sz="1500" baseline="-25000" dirty="0">
                <a:solidFill>
                  <a:srgbClr val="F8A968"/>
                </a:solidFill>
                <a:latin typeface="Raleway" panose="020B0503030101060003" pitchFamily="34" charset="0"/>
                <a:cs typeface="Arial" charset="0"/>
              </a:rPr>
              <a:t>π</a:t>
            </a:r>
            <a:r>
              <a:rPr lang="en-US" sz="1500" dirty="0">
                <a:latin typeface="Raleway" panose="020B0503030101060003" pitchFamily="34" charset="0"/>
                <a:cs typeface="Arial" charset="0"/>
              </a:rPr>
              <a:t>: sequence of observations of the effects of the agent’s actions.</a:t>
            </a:r>
          </a:p>
        </p:txBody>
      </p:sp>
      <p:sp>
        <p:nvSpPr>
          <p:cNvPr id="67" name="Title 1"/>
          <p:cNvSpPr txBox="1">
            <a:spLocks/>
          </p:cNvSpPr>
          <p:nvPr/>
        </p:nvSpPr>
        <p:spPr bwMode="auto">
          <a:xfrm>
            <a:off x="0" y="937355"/>
            <a:ext cx="9144000" cy="857250"/>
          </a:xfrm>
          <a:prstGeom prst="rect">
            <a:avLst/>
          </a:prstGeom>
          <a:noFill/>
          <a:ln w="9525">
            <a:noFill/>
            <a:miter lim="800000"/>
            <a:headEnd/>
            <a:tailEnd/>
          </a:ln>
          <a:effectLst>
            <a:outerShdw blurRad="254000" algn="ctr" rotWithShape="0">
              <a:srgbClr val="FF7E1D"/>
            </a:outerShdw>
          </a:effectLst>
        </p:spPr>
        <p:txBody>
          <a:bodyPr vert="horz" wrap="square" lIns="68580" tIns="34290" rIns="68580" bIns="34290" numCol="1" anchor="ctr" anchorCtr="0" compatLnSpc="1">
            <a:prstTxWarp prst="textNoShape">
              <a:avLst/>
            </a:prstTxWarp>
          </a:bodyPr>
          <a:lstStyle>
            <a:lvl1pPr algn="ctr" defTabSz="457200" rtl="0" eaLnBrk="1" fontAlgn="base" hangingPunct="1">
              <a:spcBef>
                <a:spcPct val="0"/>
              </a:spcBef>
              <a:spcAft>
                <a:spcPct val="0"/>
              </a:spcAft>
              <a:defRPr sz="2800" b="1" kern="1200">
                <a:solidFill>
                  <a:schemeClr val="accent3">
                    <a:lumMod val="50000"/>
                  </a:schemeClr>
                </a:solidFill>
                <a:latin typeface="Arial" charset="0"/>
                <a:ea typeface="+mj-ea"/>
                <a:cs typeface="+mj-cs"/>
              </a:defRPr>
            </a:lvl1pPr>
            <a:lvl2pPr algn="ctr" defTabSz="457200" rtl="0" eaLnBrk="1" fontAlgn="base" hangingPunct="1">
              <a:spcBef>
                <a:spcPct val="0"/>
              </a:spcBef>
              <a:spcAft>
                <a:spcPct val="0"/>
              </a:spcAft>
              <a:defRPr sz="2800" b="1">
                <a:solidFill>
                  <a:srgbClr val="002060"/>
                </a:solidFill>
                <a:latin typeface="Arial" charset="0"/>
              </a:defRPr>
            </a:lvl2pPr>
            <a:lvl3pPr algn="ctr" defTabSz="457200" rtl="0" eaLnBrk="1" fontAlgn="base" hangingPunct="1">
              <a:spcBef>
                <a:spcPct val="0"/>
              </a:spcBef>
              <a:spcAft>
                <a:spcPct val="0"/>
              </a:spcAft>
              <a:defRPr sz="2800" b="1">
                <a:solidFill>
                  <a:srgbClr val="002060"/>
                </a:solidFill>
                <a:latin typeface="Arial" charset="0"/>
              </a:defRPr>
            </a:lvl3pPr>
            <a:lvl4pPr algn="ctr" defTabSz="457200" rtl="0" eaLnBrk="1" fontAlgn="base" hangingPunct="1">
              <a:spcBef>
                <a:spcPct val="0"/>
              </a:spcBef>
              <a:spcAft>
                <a:spcPct val="0"/>
              </a:spcAft>
              <a:defRPr sz="2800" b="1">
                <a:solidFill>
                  <a:srgbClr val="002060"/>
                </a:solidFill>
                <a:latin typeface="Arial" charset="0"/>
              </a:defRPr>
            </a:lvl4pPr>
            <a:lvl5pPr algn="ctr" defTabSz="457200" rtl="0" eaLnBrk="1" fontAlgn="base" hangingPunct="1">
              <a:spcBef>
                <a:spcPct val="0"/>
              </a:spcBef>
              <a:spcAft>
                <a:spcPct val="0"/>
              </a:spcAft>
              <a:defRPr sz="2800" b="1">
                <a:solidFill>
                  <a:srgbClr val="002060"/>
                </a:solidFill>
                <a:latin typeface="Arial"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fr-CA" sz="3375" b="0" spc="38" dirty="0">
                <a:solidFill>
                  <a:schemeClr val="accent6">
                    <a:lumMod val="60000"/>
                    <a:lumOff val="40000"/>
                  </a:schemeClr>
                </a:solidFill>
                <a:latin typeface="Raleway Light" panose="020B0403030101060003" pitchFamily="34" charset="0"/>
              </a:rPr>
              <a:t>Framing </a:t>
            </a:r>
            <a:r>
              <a:rPr lang="fr-CA" sz="3375" b="0" spc="38" dirty="0" err="1">
                <a:solidFill>
                  <a:schemeClr val="accent6">
                    <a:lumMod val="60000"/>
                    <a:lumOff val="40000"/>
                  </a:schemeClr>
                </a:solidFill>
                <a:latin typeface="Raleway Light" panose="020B0403030101060003" pitchFamily="34" charset="0"/>
              </a:rPr>
              <a:t>Deep</a:t>
            </a:r>
            <a:r>
              <a:rPr lang="fr-CA" sz="3375" b="0" spc="38" dirty="0">
                <a:solidFill>
                  <a:schemeClr val="accent6">
                    <a:lumMod val="60000"/>
                    <a:lumOff val="40000"/>
                  </a:schemeClr>
                </a:solidFill>
                <a:latin typeface="Raleway Light" panose="020B0403030101060003" pitchFamily="34" charset="0"/>
              </a:rPr>
              <a:t> Learning as Plan Recognition</a:t>
            </a:r>
          </a:p>
        </p:txBody>
      </p:sp>
      <p:pic>
        <p:nvPicPr>
          <p:cNvPr id="68" name="Imag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1020" y="2072250"/>
            <a:ext cx="904956" cy="320989"/>
          </a:xfrm>
          <a:prstGeom prst="rect">
            <a:avLst/>
          </a:prstGeom>
          <a:effectLst>
            <a:outerShdw blurRad="127000" algn="ctr" rotWithShape="0">
              <a:srgbClr val="FF7E1D"/>
            </a:outerShdw>
          </a:effectLst>
        </p:spPr>
      </p:pic>
      <p:pic>
        <p:nvPicPr>
          <p:cNvPr id="69" name="Imag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1850" y="3645025"/>
            <a:ext cx="1017066" cy="289097"/>
          </a:xfrm>
          <a:prstGeom prst="rect">
            <a:avLst/>
          </a:prstGeom>
          <a:effectLst>
            <a:outerShdw blurRad="127000" algn="ctr" rotWithShape="0">
              <a:srgbClr val="FF7E1D"/>
            </a:outerShdw>
          </a:effectLst>
        </p:spPr>
      </p:pic>
      <p:pic>
        <p:nvPicPr>
          <p:cNvPr id="70" name="Imag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1761" y="4056756"/>
            <a:ext cx="803009" cy="247769"/>
          </a:xfrm>
          <a:prstGeom prst="rect">
            <a:avLst/>
          </a:prstGeom>
          <a:effectLst>
            <a:outerShdw blurRad="127000" algn="ctr" rotWithShape="0">
              <a:srgbClr val="FF7E1D"/>
            </a:outerShdw>
          </a:effectLst>
        </p:spPr>
      </p:pic>
      <p:cxnSp>
        <p:nvCxnSpPr>
          <p:cNvPr id="75" name="Connecteur droit 74"/>
          <p:cNvCxnSpPr/>
          <p:nvPr/>
        </p:nvCxnSpPr>
        <p:spPr>
          <a:xfrm flipV="1">
            <a:off x="0" y="4804656"/>
            <a:ext cx="5130000" cy="0"/>
          </a:xfrm>
          <a:prstGeom prst="line">
            <a:avLst/>
          </a:prstGeom>
          <a:ln>
            <a:gradFill flip="none" rotWithShape="1">
              <a:gsLst>
                <a:gs pos="10000">
                  <a:schemeClr val="accent6">
                    <a:lumMod val="60000"/>
                    <a:lumOff val="40000"/>
                  </a:schemeClr>
                </a:gs>
                <a:gs pos="50400">
                  <a:schemeClr val="accent6">
                    <a:lumMod val="60000"/>
                    <a:lumOff val="40000"/>
                    <a:alpha val="50000"/>
                  </a:schemeClr>
                </a:gs>
                <a:gs pos="90000">
                  <a:schemeClr val="accent6">
                    <a:lumMod val="60000"/>
                    <a:lumOff val="40000"/>
                    <a:alpha val="0"/>
                  </a:schemeClr>
                </a:gs>
              </a:gsLst>
              <a:lin ang="0" scaled="1"/>
              <a:tileRect/>
            </a:gradFill>
          </a:ln>
          <a:effectLst>
            <a:outerShdw blurRad="127000" rotWithShape="0">
              <a:srgbClr val="FF7E1D"/>
            </a:outerShdw>
          </a:effectLst>
        </p:spPr>
        <p:style>
          <a:lnRef idx="2">
            <a:schemeClr val="accent1"/>
          </a:lnRef>
          <a:fillRef idx="0">
            <a:schemeClr val="accent1"/>
          </a:fillRef>
          <a:effectRef idx="1">
            <a:schemeClr val="accent1"/>
          </a:effectRef>
          <a:fontRef idx="minor">
            <a:schemeClr val="tx1"/>
          </a:fontRef>
        </p:style>
      </p:cxnSp>
      <p:cxnSp>
        <p:nvCxnSpPr>
          <p:cNvPr id="77" name="Connecteur droit 76"/>
          <p:cNvCxnSpPr/>
          <p:nvPr/>
        </p:nvCxnSpPr>
        <p:spPr>
          <a:xfrm flipV="1">
            <a:off x="0" y="3470856"/>
            <a:ext cx="5130000" cy="0"/>
          </a:xfrm>
          <a:prstGeom prst="line">
            <a:avLst/>
          </a:prstGeom>
          <a:ln>
            <a:gradFill flip="none" rotWithShape="1">
              <a:gsLst>
                <a:gs pos="10000">
                  <a:schemeClr val="accent6">
                    <a:lumMod val="60000"/>
                    <a:lumOff val="40000"/>
                  </a:schemeClr>
                </a:gs>
                <a:gs pos="50400">
                  <a:schemeClr val="accent6">
                    <a:lumMod val="60000"/>
                    <a:lumOff val="40000"/>
                    <a:alpha val="50000"/>
                  </a:schemeClr>
                </a:gs>
                <a:gs pos="90000">
                  <a:schemeClr val="accent6">
                    <a:lumMod val="60000"/>
                    <a:lumOff val="40000"/>
                    <a:alpha val="0"/>
                  </a:schemeClr>
                </a:gs>
              </a:gsLst>
              <a:lin ang="0" scaled="1"/>
              <a:tileRect/>
            </a:gradFill>
          </a:ln>
          <a:effectLst>
            <a:outerShdw blurRad="127000" rotWithShape="0">
              <a:srgbClr val="FF7E1D"/>
            </a:outerShdw>
          </a:effectLst>
        </p:spPr>
        <p:style>
          <a:lnRef idx="2">
            <a:schemeClr val="accent1"/>
          </a:lnRef>
          <a:fillRef idx="0">
            <a:schemeClr val="accent1"/>
          </a:fillRef>
          <a:effectRef idx="1">
            <a:schemeClr val="accent1"/>
          </a:effectRef>
          <a:fontRef idx="minor">
            <a:schemeClr val="tx1"/>
          </a:fontRef>
        </p:style>
      </p:cxnSp>
      <p:cxnSp>
        <p:nvCxnSpPr>
          <p:cNvPr id="78" name="Connecteur droit 77"/>
          <p:cNvCxnSpPr/>
          <p:nvPr/>
        </p:nvCxnSpPr>
        <p:spPr>
          <a:xfrm flipV="1">
            <a:off x="0" y="1885956"/>
            <a:ext cx="5130000" cy="0"/>
          </a:xfrm>
          <a:prstGeom prst="line">
            <a:avLst/>
          </a:prstGeom>
          <a:ln>
            <a:gradFill flip="none" rotWithShape="1">
              <a:gsLst>
                <a:gs pos="10000">
                  <a:schemeClr val="accent6">
                    <a:lumMod val="60000"/>
                    <a:lumOff val="40000"/>
                  </a:schemeClr>
                </a:gs>
                <a:gs pos="50400">
                  <a:schemeClr val="accent6">
                    <a:lumMod val="60000"/>
                    <a:lumOff val="40000"/>
                    <a:alpha val="50000"/>
                  </a:schemeClr>
                </a:gs>
                <a:gs pos="90000">
                  <a:schemeClr val="accent6">
                    <a:lumMod val="60000"/>
                    <a:lumOff val="40000"/>
                    <a:alpha val="0"/>
                  </a:schemeClr>
                </a:gs>
              </a:gsLst>
              <a:lin ang="0" scaled="1"/>
              <a:tileRect/>
            </a:gradFill>
          </a:ln>
          <a:effectLst>
            <a:outerShdw blurRad="127000" rotWithShape="0">
              <a:srgbClr val="FF7E1D"/>
            </a:outerShdw>
          </a:effectLst>
        </p:spPr>
        <p:style>
          <a:lnRef idx="2">
            <a:schemeClr val="accent1"/>
          </a:lnRef>
          <a:fillRef idx="0">
            <a:schemeClr val="accent1"/>
          </a:fillRef>
          <a:effectRef idx="1">
            <a:schemeClr val="accent1"/>
          </a:effectRef>
          <a:fontRef idx="minor">
            <a:schemeClr val="tx1"/>
          </a:fontRef>
        </p:style>
      </p:cxnSp>
      <p:cxnSp>
        <p:nvCxnSpPr>
          <p:cNvPr id="79" name="Connecteur droit 78"/>
          <p:cNvCxnSpPr/>
          <p:nvPr/>
        </p:nvCxnSpPr>
        <p:spPr>
          <a:xfrm flipV="1">
            <a:off x="0" y="5751258"/>
            <a:ext cx="5130000" cy="0"/>
          </a:xfrm>
          <a:prstGeom prst="line">
            <a:avLst/>
          </a:prstGeom>
          <a:ln>
            <a:gradFill flip="none" rotWithShape="1">
              <a:gsLst>
                <a:gs pos="10000">
                  <a:schemeClr val="accent6">
                    <a:lumMod val="60000"/>
                    <a:lumOff val="40000"/>
                  </a:schemeClr>
                </a:gs>
                <a:gs pos="50400">
                  <a:schemeClr val="accent6">
                    <a:lumMod val="60000"/>
                    <a:lumOff val="40000"/>
                    <a:alpha val="50000"/>
                  </a:schemeClr>
                </a:gs>
                <a:gs pos="90000">
                  <a:schemeClr val="accent6">
                    <a:lumMod val="60000"/>
                    <a:lumOff val="40000"/>
                    <a:alpha val="0"/>
                  </a:schemeClr>
                </a:gs>
              </a:gsLst>
              <a:lin ang="0" scaled="1"/>
              <a:tileRect/>
            </a:gradFill>
          </a:ln>
          <a:effectLst>
            <a:outerShdw blurRad="127000" rotWithShape="0">
              <a:srgbClr val="FF7E1D"/>
            </a:outerShdw>
          </a:effectLst>
        </p:spPr>
        <p:style>
          <a:lnRef idx="2">
            <a:schemeClr val="accent1"/>
          </a:lnRef>
          <a:fillRef idx="0">
            <a:schemeClr val="accent1"/>
          </a:fillRef>
          <a:effectRef idx="1">
            <a:schemeClr val="accent1"/>
          </a:effectRef>
          <a:fontRef idx="minor">
            <a:schemeClr val="tx1"/>
          </a:fontRef>
        </p:style>
      </p:cxnSp>
      <p:sp>
        <p:nvSpPr>
          <p:cNvPr id="72" name="Content Placeholder 2"/>
          <p:cNvSpPr>
            <a:spLocks noGrp="1"/>
          </p:cNvSpPr>
          <p:nvPr>
            <p:ph sz="half" idx="1"/>
          </p:nvPr>
        </p:nvSpPr>
        <p:spPr>
          <a:xfrm>
            <a:off x="89502" y="4907251"/>
            <a:ext cx="4719972" cy="773366"/>
          </a:xfrm>
        </p:spPr>
        <p:txBody>
          <a:bodyPr>
            <a:normAutofit/>
          </a:bodyPr>
          <a:lstStyle/>
          <a:p>
            <a:pPr marL="0" indent="0">
              <a:lnSpc>
                <a:spcPct val="110000"/>
              </a:lnSpc>
              <a:buNone/>
            </a:pPr>
            <a:r>
              <a:rPr lang="en-US" sz="1950" dirty="0">
                <a:latin typeface="Raleway" panose="020B0503030101060003" pitchFamily="34" charset="0"/>
              </a:rPr>
              <a:t>Thus, a plan recognition problem is simply a </a:t>
            </a:r>
            <a:r>
              <a:rPr lang="en-US" sz="1950" dirty="0">
                <a:solidFill>
                  <a:srgbClr val="F8A968"/>
                </a:solidFill>
                <a:latin typeface="Raleway" panose="020B0503030101060003" pitchFamily="34" charset="0"/>
              </a:rPr>
              <a:t>classification </a:t>
            </a:r>
            <a:r>
              <a:rPr lang="fr-CA" sz="1950" dirty="0" err="1">
                <a:solidFill>
                  <a:srgbClr val="F8A968"/>
                </a:solidFill>
                <a:latin typeface="Raleway" panose="020B0503030101060003" pitchFamily="34" charset="0"/>
              </a:rPr>
              <a:t>problem</a:t>
            </a:r>
            <a:r>
              <a:rPr lang="fr-CA" sz="1950" dirty="0">
                <a:latin typeface="Raleway" panose="020B0503030101060003" pitchFamily="34" charset="0"/>
              </a:rPr>
              <a:t>.</a:t>
            </a:r>
          </a:p>
        </p:txBody>
      </p:sp>
      <p:sp>
        <p:nvSpPr>
          <p:cNvPr id="74" name="Trapèze 73"/>
          <p:cNvSpPr/>
          <p:nvPr/>
        </p:nvSpPr>
        <p:spPr>
          <a:xfrm rot="-5400000">
            <a:off x="8174760" y="3765852"/>
            <a:ext cx="845957" cy="413734"/>
          </a:xfrm>
          <a:prstGeom prst="trapezoid">
            <a:avLst>
              <a:gd name="adj" fmla="val 57776"/>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76" name="Trapèze 75"/>
          <p:cNvSpPr/>
          <p:nvPr/>
        </p:nvSpPr>
        <p:spPr>
          <a:xfrm rot="-5400000">
            <a:off x="6814767" y="3555271"/>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80" name="Trapèze 79"/>
          <p:cNvSpPr/>
          <p:nvPr/>
        </p:nvSpPr>
        <p:spPr>
          <a:xfrm rot="-5400000">
            <a:off x="5643411" y="3252620"/>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pic>
        <p:nvPicPr>
          <p:cNvPr id="81" name="Image 80"/>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813503" y="3264798"/>
            <a:ext cx="975730" cy="975730"/>
          </a:xfrm>
          <a:prstGeom prst="rect">
            <a:avLst/>
          </a:prstGeom>
          <a:ln w="12700">
            <a:solidFill>
              <a:schemeClr val="accent6">
                <a:lumMod val="60000"/>
                <a:lumOff val="40000"/>
              </a:schemeClr>
            </a:solidFill>
          </a:ln>
          <a:effectLst>
            <a:outerShdw blurRad="127000" algn="ctr" rotWithShape="0">
              <a:srgbClr val="FF7E1D">
                <a:alpha val="50000"/>
              </a:srgbClr>
            </a:outerShdw>
          </a:effectLst>
        </p:spPr>
      </p:pic>
      <p:sp>
        <p:nvSpPr>
          <p:cNvPr id="83" name="Rectangle 82"/>
          <p:cNvSpPr/>
          <p:nvPr/>
        </p:nvSpPr>
        <p:spPr>
          <a:xfrm>
            <a:off x="5572592" y="3276993"/>
            <a:ext cx="202500" cy="202500"/>
          </a:xfrm>
          <a:prstGeom prst="rect">
            <a:avLst/>
          </a:prstGeom>
          <a:noFill/>
          <a:ln w="44450">
            <a:solidFill>
              <a:srgbClr val="EA0C5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84" name="Rectangle 83"/>
          <p:cNvSpPr/>
          <p:nvPr/>
        </p:nvSpPr>
        <p:spPr>
          <a:xfrm>
            <a:off x="6044877" y="3118919"/>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85" name="Rectangle 84"/>
          <p:cNvSpPr/>
          <p:nvPr/>
        </p:nvSpPr>
        <p:spPr>
          <a:xfrm>
            <a:off x="6097298" y="316305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86" name="Rectangle 85"/>
          <p:cNvSpPr/>
          <p:nvPr/>
        </p:nvSpPr>
        <p:spPr>
          <a:xfrm>
            <a:off x="6149720" y="3207185"/>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87" name="Rectangle 86"/>
          <p:cNvSpPr/>
          <p:nvPr/>
        </p:nvSpPr>
        <p:spPr>
          <a:xfrm>
            <a:off x="6202141" y="3251318"/>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88" name="Rectangle 87"/>
          <p:cNvSpPr/>
          <p:nvPr/>
        </p:nvSpPr>
        <p:spPr>
          <a:xfrm>
            <a:off x="6244230" y="3292733"/>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89" name="Rectangle 88"/>
          <p:cNvSpPr/>
          <p:nvPr/>
        </p:nvSpPr>
        <p:spPr>
          <a:xfrm>
            <a:off x="6296651" y="3336866"/>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0" name="Rectangle 89"/>
          <p:cNvSpPr/>
          <p:nvPr/>
        </p:nvSpPr>
        <p:spPr>
          <a:xfrm>
            <a:off x="6349073" y="3380999"/>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1" name="Rectangle 90"/>
          <p:cNvSpPr/>
          <p:nvPr/>
        </p:nvSpPr>
        <p:spPr>
          <a:xfrm>
            <a:off x="6401494" y="342513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3" name="Rectangle 92"/>
          <p:cNvSpPr/>
          <p:nvPr/>
        </p:nvSpPr>
        <p:spPr>
          <a:xfrm>
            <a:off x="6729460" y="3584474"/>
            <a:ext cx="202500" cy="202500"/>
          </a:xfrm>
          <a:prstGeom prst="rect">
            <a:avLst/>
          </a:prstGeom>
          <a:noFill/>
          <a:ln w="44450">
            <a:solidFill>
              <a:srgbClr val="EA0C5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94" name="Rectangle 93"/>
          <p:cNvSpPr/>
          <p:nvPr/>
        </p:nvSpPr>
        <p:spPr>
          <a:xfrm>
            <a:off x="7214244" y="3417116"/>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5" name="Rectangle 94"/>
          <p:cNvSpPr/>
          <p:nvPr/>
        </p:nvSpPr>
        <p:spPr>
          <a:xfrm>
            <a:off x="7266665" y="3461249"/>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6" name="Rectangle 95"/>
          <p:cNvSpPr/>
          <p:nvPr/>
        </p:nvSpPr>
        <p:spPr>
          <a:xfrm>
            <a:off x="7319087" y="350538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7" name="Rectangle 96"/>
          <p:cNvSpPr/>
          <p:nvPr/>
        </p:nvSpPr>
        <p:spPr>
          <a:xfrm>
            <a:off x="7371508" y="3549515"/>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8" name="Rectangle 97"/>
          <p:cNvSpPr/>
          <p:nvPr/>
        </p:nvSpPr>
        <p:spPr>
          <a:xfrm>
            <a:off x="7413597" y="3590931"/>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9" name="Rectangle 98"/>
          <p:cNvSpPr/>
          <p:nvPr/>
        </p:nvSpPr>
        <p:spPr>
          <a:xfrm>
            <a:off x="7466018" y="3635064"/>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0" name="Rectangle 99"/>
          <p:cNvSpPr/>
          <p:nvPr/>
        </p:nvSpPr>
        <p:spPr>
          <a:xfrm>
            <a:off x="7518440" y="367919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1" name="Rectangle 100"/>
          <p:cNvSpPr/>
          <p:nvPr/>
        </p:nvSpPr>
        <p:spPr>
          <a:xfrm>
            <a:off x="7570861" y="3723330"/>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useBgFill="1">
        <p:nvSpPr>
          <p:cNvPr id="104" name="Ellipse 103"/>
          <p:cNvSpPr/>
          <p:nvPr/>
        </p:nvSpPr>
        <p:spPr>
          <a:xfrm>
            <a:off x="8737724" y="426069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05" name="Ellipse 104"/>
          <p:cNvSpPr/>
          <p:nvPr/>
        </p:nvSpPr>
        <p:spPr>
          <a:xfrm>
            <a:off x="8737724" y="4082700"/>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06" name="Ellipse 105"/>
          <p:cNvSpPr/>
          <p:nvPr/>
        </p:nvSpPr>
        <p:spPr>
          <a:xfrm>
            <a:off x="8737724" y="3904702"/>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07" name="Ellipse 106"/>
          <p:cNvSpPr/>
          <p:nvPr/>
        </p:nvSpPr>
        <p:spPr>
          <a:xfrm>
            <a:off x="8737724" y="3727740"/>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08" name="Ellipse 107"/>
          <p:cNvSpPr/>
          <p:nvPr/>
        </p:nvSpPr>
        <p:spPr>
          <a:xfrm>
            <a:off x="8737724" y="3549742"/>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9" name="ZoneTexte 108"/>
          <p:cNvSpPr txBox="1"/>
          <p:nvPr/>
        </p:nvSpPr>
        <p:spPr>
          <a:xfrm>
            <a:off x="8106257" y="3857556"/>
            <a:ext cx="293531" cy="230832"/>
          </a:xfrm>
          <a:prstGeom prst="rect">
            <a:avLst/>
          </a:prstGeom>
          <a:noFill/>
        </p:spPr>
        <p:txBody>
          <a:bodyPr wrap="square" rtlCol="0">
            <a:spAutoFit/>
          </a:bodyPr>
          <a:lstStyle/>
          <a:p>
            <a:pPr algn="ctr"/>
            <a:r>
              <a:rPr lang="fr-FR" sz="900" b="1" dirty="0">
                <a:solidFill>
                  <a:schemeClr val="bg1"/>
                </a:solidFill>
                <a:latin typeface="Raleway" panose="020B0503030101060003" pitchFamily="34" charset="0"/>
                <a:cs typeface="Times New Roman" panose="02020603050405020304" pitchFamily="18" charset="0"/>
              </a:rPr>
              <a:t>…</a:t>
            </a:r>
            <a:endParaRPr lang="fr-CA" sz="900" b="1" dirty="0">
              <a:solidFill>
                <a:schemeClr val="bg1"/>
              </a:solidFill>
              <a:latin typeface="Raleway" panose="020B0503030101060003" pitchFamily="34" charset="0"/>
              <a:cs typeface="Times New Roman" panose="02020603050405020304" pitchFamily="18" charset="0"/>
            </a:endParaRPr>
          </a:p>
        </p:txBody>
      </p:sp>
      <p:sp>
        <p:nvSpPr>
          <p:cNvPr id="110" name="Content Placeholder 2"/>
          <p:cNvSpPr>
            <a:spLocks noGrp="1"/>
          </p:cNvSpPr>
          <p:nvPr>
            <p:ph sz="half" idx="1"/>
          </p:nvPr>
        </p:nvSpPr>
        <p:spPr>
          <a:xfrm>
            <a:off x="4626006" y="4251257"/>
            <a:ext cx="1350150" cy="360431"/>
          </a:xfrm>
        </p:spPr>
        <p:txBody>
          <a:bodyPr>
            <a:normAutofit/>
          </a:bodyPr>
          <a:lstStyle/>
          <a:p>
            <a:pPr marL="0" indent="0" algn="ctr">
              <a:lnSpc>
                <a:spcPct val="110000"/>
              </a:lnSpc>
              <a:buNone/>
            </a:pPr>
            <a:r>
              <a:rPr lang="fr-FR" sz="1500">
                <a:latin typeface="Raleway" panose="020B0503030101060003" pitchFamily="34" charset="0"/>
              </a:rPr>
              <a:t>Observations</a:t>
            </a:r>
            <a:endParaRPr lang="fr-CA" sz="1500" dirty="0">
              <a:latin typeface="Raleway" panose="020B0503030101060003" pitchFamily="34" charset="0"/>
            </a:endParaRPr>
          </a:p>
        </p:txBody>
      </p:sp>
      <p:sp>
        <p:nvSpPr>
          <p:cNvPr id="111" name="Content Placeholder 2"/>
          <p:cNvSpPr>
            <a:spLocks noGrp="1"/>
          </p:cNvSpPr>
          <p:nvPr>
            <p:ph sz="half" idx="1"/>
          </p:nvPr>
        </p:nvSpPr>
        <p:spPr>
          <a:xfrm>
            <a:off x="8154063" y="4455115"/>
            <a:ext cx="992892" cy="360431"/>
          </a:xfrm>
        </p:spPr>
        <p:txBody>
          <a:bodyPr>
            <a:normAutofit fontScale="92500" lnSpcReduction="10000"/>
          </a:bodyPr>
          <a:lstStyle/>
          <a:p>
            <a:pPr marL="0" indent="0" algn="ctr">
              <a:lnSpc>
                <a:spcPct val="110000"/>
              </a:lnSpc>
              <a:buNone/>
            </a:pPr>
            <a:r>
              <a:rPr lang="fr-FR" sz="1875">
                <a:latin typeface="Raleway" panose="020B0503030101060003" pitchFamily="34" charset="0"/>
              </a:rPr>
              <a:t>P(</a:t>
            </a:r>
            <a:r>
              <a:rPr lang="fr-FR" sz="1875">
                <a:solidFill>
                  <a:srgbClr val="F8A968"/>
                </a:solidFill>
                <a:latin typeface="Raleway" panose="020B0503030101060003" pitchFamily="34" charset="0"/>
              </a:rPr>
              <a:t>g</a:t>
            </a:r>
            <a:r>
              <a:rPr lang="fr-FR" sz="1875" baseline="-25000">
                <a:solidFill>
                  <a:srgbClr val="F8A968"/>
                </a:solidFill>
                <a:latin typeface="Raleway" panose="020B0503030101060003" pitchFamily="34" charset="0"/>
              </a:rPr>
              <a:t>i</a:t>
            </a:r>
            <a:r>
              <a:rPr lang="fr-FR" sz="1875">
                <a:latin typeface="Raleway" panose="020B0503030101060003" pitchFamily="34" charset="0"/>
              </a:rPr>
              <a:t>|O</a:t>
            </a:r>
            <a:r>
              <a:rPr lang="fr-FR" sz="1500">
                <a:latin typeface="Raleway" panose="020B0503030101060003" pitchFamily="34" charset="0"/>
              </a:rPr>
              <a:t>)</a:t>
            </a:r>
            <a:endParaRPr lang="fr-CA" sz="1500" dirty="0">
              <a:latin typeface="Raleway" panose="020B0503030101060003" pitchFamily="34" charset="0"/>
            </a:endParaRPr>
          </a:p>
        </p:txBody>
      </p:sp>
      <p:sp>
        <p:nvSpPr>
          <p:cNvPr id="43" name="Content Placeholder 2"/>
          <p:cNvSpPr>
            <a:spLocks noGrp="1"/>
          </p:cNvSpPr>
          <p:nvPr>
            <p:ph sz="half" idx="1"/>
          </p:nvPr>
        </p:nvSpPr>
        <p:spPr>
          <a:xfrm>
            <a:off x="8816722" y="3508854"/>
            <a:ext cx="329080" cy="1000266"/>
          </a:xfrm>
        </p:spPr>
        <p:txBody>
          <a:bodyPr>
            <a:normAutofit fontScale="92500" lnSpcReduction="20000"/>
          </a:bodyPr>
          <a:lstStyle/>
          <a:p>
            <a:pPr marL="0" indent="0" algn="ctr">
              <a:buNone/>
            </a:pPr>
            <a:r>
              <a:rPr lang="fr-FR" sz="1275">
                <a:solidFill>
                  <a:srgbClr val="F8A968"/>
                </a:solidFill>
                <a:latin typeface="Raleway" panose="020B0503030101060003" pitchFamily="34" charset="0"/>
              </a:rPr>
              <a:t>g</a:t>
            </a:r>
            <a:r>
              <a:rPr lang="fr-FR" sz="1275" baseline="-25000">
                <a:solidFill>
                  <a:srgbClr val="F8A968"/>
                </a:solidFill>
                <a:latin typeface="Raleway" panose="020B0503030101060003" pitchFamily="34" charset="0"/>
              </a:rPr>
              <a:t>1</a:t>
            </a:r>
            <a:endParaRPr lang="fr-FR" sz="1275">
              <a:latin typeface="Raleway" panose="020B0503030101060003" pitchFamily="34" charset="0"/>
            </a:endParaRPr>
          </a:p>
          <a:p>
            <a:pPr marL="0" indent="0" algn="ctr">
              <a:buNone/>
            </a:pPr>
            <a:r>
              <a:rPr lang="fr-FR" sz="1275">
                <a:solidFill>
                  <a:srgbClr val="F8A968"/>
                </a:solidFill>
                <a:latin typeface="Raleway" panose="020B0503030101060003" pitchFamily="34" charset="0"/>
              </a:rPr>
              <a:t>g</a:t>
            </a:r>
            <a:r>
              <a:rPr lang="fr-FR" sz="1275" baseline="-25000">
                <a:solidFill>
                  <a:srgbClr val="F8A968"/>
                </a:solidFill>
                <a:latin typeface="Raleway" panose="020B0503030101060003" pitchFamily="34" charset="0"/>
              </a:rPr>
              <a:t>2</a:t>
            </a:r>
          </a:p>
          <a:p>
            <a:pPr marL="0" indent="0" algn="ctr">
              <a:buNone/>
            </a:pPr>
            <a:r>
              <a:rPr lang="fr-FR" sz="1275">
                <a:solidFill>
                  <a:srgbClr val="F8A968"/>
                </a:solidFill>
                <a:latin typeface="Raleway" panose="020B0503030101060003" pitchFamily="34" charset="0"/>
              </a:rPr>
              <a:t>g</a:t>
            </a:r>
            <a:r>
              <a:rPr lang="fr-FR" sz="1275" baseline="-25000">
                <a:solidFill>
                  <a:srgbClr val="F8A968"/>
                </a:solidFill>
                <a:latin typeface="Raleway" panose="020B0503030101060003" pitchFamily="34" charset="0"/>
              </a:rPr>
              <a:t>3</a:t>
            </a:r>
          </a:p>
          <a:p>
            <a:pPr marL="0" indent="0" algn="ctr">
              <a:buNone/>
            </a:pPr>
            <a:r>
              <a:rPr lang="fr-FR" sz="1275">
                <a:solidFill>
                  <a:srgbClr val="F8A968"/>
                </a:solidFill>
                <a:latin typeface="Raleway" panose="020B0503030101060003" pitchFamily="34" charset="0"/>
              </a:rPr>
              <a:t>g</a:t>
            </a:r>
            <a:r>
              <a:rPr lang="fr-FR" sz="1275" baseline="-25000">
                <a:solidFill>
                  <a:srgbClr val="F8A968"/>
                </a:solidFill>
                <a:latin typeface="Raleway" panose="020B0503030101060003" pitchFamily="34" charset="0"/>
              </a:rPr>
              <a:t>4</a:t>
            </a:r>
          </a:p>
          <a:p>
            <a:pPr marL="0" indent="0" algn="ctr">
              <a:buNone/>
            </a:pPr>
            <a:r>
              <a:rPr lang="fr-FR" sz="1275">
                <a:solidFill>
                  <a:srgbClr val="F8A968"/>
                </a:solidFill>
                <a:latin typeface="Raleway" panose="020B0503030101060003" pitchFamily="34" charset="0"/>
              </a:rPr>
              <a:t>g</a:t>
            </a:r>
            <a:r>
              <a:rPr lang="fr-FR" sz="1275" baseline="-25000">
                <a:solidFill>
                  <a:srgbClr val="F8A968"/>
                </a:solidFill>
                <a:latin typeface="Raleway" panose="020B0503030101060003" pitchFamily="34" charset="0"/>
              </a:rPr>
              <a:t>5</a:t>
            </a:r>
          </a:p>
          <a:p>
            <a:pPr marL="0" indent="0" algn="ctr">
              <a:buNone/>
            </a:pPr>
            <a:endParaRPr lang="fr-FR" sz="1275" baseline="-25000">
              <a:solidFill>
                <a:srgbClr val="F8A968"/>
              </a:solidFill>
              <a:latin typeface="Raleway" panose="020B0503030101060003" pitchFamily="34" charset="0"/>
            </a:endParaRPr>
          </a:p>
        </p:txBody>
      </p:sp>
      <p:sp>
        <p:nvSpPr>
          <p:cNvPr id="4" name="Slide Number Placeholder 3"/>
          <p:cNvSpPr>
            <a:spLocks noGrp="1"/>
          </p:cNvSpPr>
          <p:nvPr>
            <p:ph type="sldNum" sz="quarter" idx="12"/>
          </p:nvPr>
        </p:nvSpPr>
        <p:spPr/>
        <p:txBody>
          <a:bodyPr/>
          <a:lstStyle/>
          <a:p>
            <a:pPr algn="r"/>
            <a:fld id="{11508F86-639D-42B6-9B75-045CAA216DD7}" type="slidenum">
              <a:rPr lang="en-US" smtClean="0"/>
              <a:pPr algn="r"/>
              <a:t>17</a:t>
            </a:fld>
            <a:endParaRPr lang="en-US" dirty="0"/>
          </a:p>
        </p:txBody>
      </p:sp>
      <p:sp useBgFill="1">
        <p:nvSpPr>
          <p:cNvPr id="2" name="Rectangle 1"/>
          <p:cNvSpPr/>
          <p:nvPr/>
        </p:nvSpPr>
        <p:spPr>
          <a:xfrm>
            <a:off x="4493314" y="2565301"/>
            <a:ext cx="4626006" cy="2709947"/>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4048900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6667"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1500" fill="hold"/>
                                        <p:tgtEl>
                                          <p:spTgt spid="67"/>
                                        </p:tgtEl>
                                        <p:attrNameLst>
                                          <p:attrName>ppt_x</p:attrName>
                                        </p:attrNameLst>
                                      </p:cBhvr>
                                      <p:tavLst>
                                        <p:tav tm="0">
                                          <p:val>
                                            <p:strVal val="#ppt_x"/>
                                          </p:val>
                                        </p:tav>
                                        <p:tav tm="100000">
                                          <p:val>
                                            <p:strVal val="#ppt_x"/>
                                          </p:val>
                                        </p:tav>
                                      </p:tavLst>
                                    </p:anim>
                                    <p:anim calcmode="lin" valueType="num">
                                      <p:cBhvr additive="base">
                                        <p:cTn id="8" dur="1500" fill="hold"/>
                                        <p:tgtEl>
                                          <p:spTgt spid="67"/>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left)">
                                      <p:cBhvr>
                                        <p:cTn id="11" dur="1500"/>
                                        <p:tgtEl>
                                          <p:spTgt spid="78"/>
                                        </p:tgtEl>
                                      </p:cBhvr>
                                    </p:animEffect>
                                  </p:childTnLst>
                                </p:cTn>
                              </p:par>
                              <p:par>
                                <p:cTn id="12" presetID="2" presetClass="entr" presetSubtype="8" decel="10000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500" fill="hold"/>
                                        <p:tgtEl>
                                          <p:spTgt spid="3"/>
                                        </p:tgtEl>
                                        <p:attrNameLst>
                                          <p:attrName>ppt_x</p:attrName>
                                        </p:attrNameLst>
                                      </p:cBhvr>
                                      <p:tavLst>
                                        <p:tav tm="0">
                                          <p:val>
                                            <p:strVal val="0-#ppt_w/2"/>
                                          </p:val>
                                        </p:tav>
                                        <p:tav tm="100000">
                                          <p:val>
                                            <p:strVal val="#ppt_x"/>
                                          </p:val>
                                        </p:tav>
                                      </p:tavLst>
                                    </p:anim>
                                    <p:anim calcmode="lin" valueType="num">
                                      <p:cBhvr additive="base">
                                        <p:cTn id="15" dur="1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 calcmode="lin" valueType="num">
                                      <p:cBhvr additive="base">
                                        <p:cTn id="18" dur="1500" fill="hold"/>
                                        <p:tgtEl>
                                          <p:spTgt spid="68"/>
                                        </p:tgtEl>
                                        <p:attrNameLst>
                                          <p:attrName>ppt_x</p:attrName>
                                        </p:attrNameLst>
                                      </p:cBhvr>
                                      <p:tavLst>
                                        <p:tav tm="0">
                                          <p:val>
                                            <p:strVal val="0-#ppt_w/2"/>
                                          </p:val>
                                        </p:tav>
                                        <p:tav tm="100000">
                                          <p:val>
                                            <p:strVal val="#ppt_x"/>
                                          </p:val>
                                        </p:tav>
                                      </p:tavLst>
                                    </p:anim>
                                    <p:anim calcmode="lin" valueType="num">
                                      <p:cBhvr additive="base">
                                        <p:cTn id="19" dur="1500" fill="hold"/>
                                        <p:tgtEl>
                                          <p:spTgt spid="68"/>
                                        </p:tgtEl>
                                        <p:attrNameLst>
                                          <p:attrName>ppt_y</p:attrName>
                                        </p:attrNameLst>
                                      </p:cBhvr>
                                      <p:tavLst>
                                        <p:tav tm="0">
                                          <p:val>
                                            <p:strVal val="#ppt_y"/>
                                          </p:val>
                                        </p:tav>
                                        <p:tav tm="100000">
                                          <p:val>
                                            <p:strVal val="#ppt_y"/>
                                          </p:val>
                                        </p:tav>
                                      </p:tavLst>
                                    </p:anim>
                                  </p:childTnLst>
                                </p:cTn>
                              </p:par>
                              <p:par>
                                <p:cTn id="20" presetID="22" presetClass="entr" presetSubtype="8" fill="hold" nodeType="withEffect">
                                  <p:stCondLst>
                                    <p:cond delay="250"/>
                                  </p:stCondLst>
                                  <p:childTnLst>
                                    <p:set>
                                      <p:cBhvr>
                                        <p:cTn id="21" dur="1" fill="hold">
                                          <p:stCondLst>
                                            <p:cond delay="0"/>
                                          </p:stCondLst>
                                        </p:cTn>
                                        <p:tgtEl>
                                          <p:spTgt spid="77"/>
                                        </p:tgtEl>
                                        <p:attrNameLst>
                                          <p:attrName>style.visibility</p:attrName>
                                        </p:attrNameLst>
                                      </p:cBhvr>
                                      <p:to>
                                        <p:strVal val="visible"/>
                                      </p:to>
                                    </p:set>
                                    <p:animEffect transition="in" filter="wipe(left)">
                                      <p:cBhvr>
                                        <p:cTn id="22" dur="1500"/>
                                        <p:tgtEl>
                                          <p:spTgt spid="77"/>
                                        </p:tgtEl>
                                      </p:cBhvr>
                                    </p:animEffect>
                                  </p:childTnLst>
                                </p:cTn>
                              </p:par>
                              <p:par>
                                <p:cTn id="23" presetID="2" presetClass="entr" presetSubtype="8" decel="100000" fill="hold" grpId="0" nodeType="withEffect">
                                  <p:stCondLst>
                                    <p:cond delay="25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1500" fill="hold"/>
                                        <p:tgtEl>
                                          <p:spTgt spid="73"/>
                                        </p:tgtEl>
                                        <p:attrNameLst>
                                          <p:attrName>ppt_x</p:attrName>
                                        </p:attrNameLst>
                                      </p:cBhvr>
                                      <p:tavLst>
                                        <p:tav tm="0">
                                          <p:val>
                                            <p:strVal val="0-#ppt_w/2"/>
                                          </p:val>
                                        </p:tav>
                                        <p:tav tm="100000">
                                          <p:val>
                                            <p:strVal val="#ppt_x"/>
                                          </p:val>
                                        </p:tav>
                                      </p:tavLst>
                                    </p:anim>
                                    <p:anim calcmode="lin" valueType="num">
                                      <p:cBhvr additive="base">
                                        <p:cTn id="26" dur="1500" fill="hold"/>
                                        <p:tgtEl>
                                          <p:spTgt spid="73"/>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25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1500" fill="hold"/>
                                        <p:tgtEl>
                                          <p:spTgt spid="69"/>
                                        </p:tgtEl>
                                        <p:attrNameLst>
                                          <p:attrName>ppt_x</p:attrName>
                                        </p:attrNameLst>
                                      </p:cBhvr>
                                      <p:tavLst>
                                        <p:tav tm="0">
                                          <p:val>
                                            <p:strVal val="0-#ppt_w/2"/>
                                          </p:val>
                                        </p:tav>
                                        <p:tav tm="100000">
                                          <p:val>
                                            <p:strVal val="#ppt_x"/>
                                          </p:val>
                                        </p:tav>
                                      </p:tavLst>
                                    </p:anim>
                                    <p:anim calcmode="lin" valueType="num">
                                      <p:cBhvr additive="base">
                                        <p:cTn id="30" dur="1500" fill="hold"/>
                                        <p:tgtEl>
                                          <p:spTgt spid="69"/>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25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1500" fill="hold"/>
                                        <p:tgtEl>
                                          <p:spTgt spid="70"/>
                                        </p:tgtEl>
                                        <p:attrNameLst>
                                          <p:attrName>ppt_x</p:attrName>
                                        </p:attrNameLst>
                                      </p:cBhvr>
                                      <p:tavLst>
                                        <p:tav tm="0">
                                          <p:val>
                                            <p:strVal val="0-#ppt_w/2"/>
                                          </p:val>
                                        </p:tav>
                                        <p:tav tm="100000">
                                          <p:val>
                                            <p:strVal val="#ppt_x"/>
                                          </p:val>
                                        </p:tav>
                                      </p:tavLst>
                                    </p:anim>
                                    <p:anim calcmode="lin" valueType="num">
                                      <p:cBhvr additive="base">
                                        <p:cTn id="34" dur="1500" fill="hold"/>
                                        <p:tgtEl>
                                          <p:spTgt spid="70"/>
                                        </p:tgtEl>
                                        <p:attrNameLst>
                                          <p:attrName>ppt_y</p:attrName>
                                        </p:attrNameLst>
                                      </p:cBhvr>
                                      <p:tavLst>
                                        <p:tav tm="0">
                                          <p:val>
                                            <p:strVal val="#ppt_y"/>
                                          </p:val>
                                        </p:tav>
                                        <p:tav tm="100000">
                                          <p:val>
                                            <p:strVal val="#ppt_y"/>
                                          </p:val>
                                        </p:tav>
                                      </p:tavLst>
                                    </p:anim>
                                  </p:childTnLst>
                                </p:cTn>
                              </p:par>
                              <p:par>
                                <p:cTn id="35" presetID="22" presetClass="entr" presetSubtype="8" fill="hold" nodeType="withEffect">
                                  <p:stCondLst>
                                    <p:cond delay="50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1500"/>
                                        <p:tgtEl>
                                          <p:spTgt spid="75"/>
                                        </p:tgtEl>
                                      </p:cBhvr>
                                    </p:animEffect>
                                  </p:childTnLst>
                                </p:cTn>
                              </p:par>
                              <p:par>
                                <p:cTn id="38" presetID="2" presetClass="entr" presetSubtype="8" decel="100000" fill="hold" grpId="0" nodeType="withEffect">
                                  <p:stCondLst>
                                    <p:cond delay="500"/>
                                  </p:stCondLst>
                                  <p:childTnLst>
                                    <p:set>
                                      <p:cBhvr>
                                        <p:cTn id="39" dur="1" fill="hold">
                                          <p:stCondLst>
                                            <p:cond delay="0"/>
                                          </p:stCondLst>
                                        </p:cTn>
                                        <p:tgtEl>
                                          <p:spTgt spid="72">
                                            <p:txEl>
                                              <p:pRg st="0" end="0"/>
                                            </p:txEl>
                                          </p:spTgt>
                                        </p:tgtEl>
                                        <p:attrNameLst>
                                          <p:attrName>style.visibility</p:attrName>
                                        </p:attrNameLst>
                                      </p:cBhvr>
                                      <p:to>
                                        <p:strVal val="visible"/>
                                      </p:to>
                                    </p:set>
                                    <p:anim calcmode="lin" valueType="num">
                                      <p:cBhvr additive="base">
                                        <p:cTn id="40" dur="1500" fill="hold"/>
                                        <p:tgtEl>
                                          <p:spTgt spid="72">
                                            <p:txEl>
                                              <p:pRg st="0" end="0"/>
                                            </p:txEl>
                                          </p:spTgt>
                                        </p:tgtEl>
                                        <p:attrNameLst>
                                          <p:attrName>ppt_x</p:attrName>
                                        </p:attrNameLst>
                                      </p:cBhvr>
                                      <p:tavLst>
                                        <p:tav tm="0">
                                          <p:val>
                                            <p:strVal val="0-#ppt_w/2"/>
                                          </p:val>
                                        </p:tav>
                                        <p:tav tm="100000">
                                          <p:val>
                                            <p:strVal val="#ppt_x"/>
                                          </p:val>
                                        </p:tav>
                                      </p:tavLst>
                                    </p:anim>
                                    <p:anim calcmode="lin" valueType="num">
                                      <p:cBhvr additive="base">
                                        <p:cTn id="41" dur="1500" fill="hold"/>
                                        <p:tgtEl>
                                          <p:spTgt spid="72">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8" fill="hold" nodeType="withEffect">
                                  <p:stCondLst>
                                    <p:cond delay="750"/>
                                  </p:stCondLst>
                                  <p:childTnLst>
                                    <p:set>
                                      <p:cBhvr>
                                        <p:cTn id="43" dur="1" fill="hold">
                                          <p:stCondLst>
                                            <p:cond delay="0"/>
                                          </p:stCondLst>
                                        </p:cTn>
                                        <p:tgtEl>
                                          <p:spTgt spid="79"/>
                                        </p:tgtEl>
                                        <p:attrNameLst>
                                          <p:attrName>style.visibility</p:attrName>
                                        </p:attrNameLst>
                                      </p:cBhvr>
                                      <p:to>
                                        <p:strVal val="visible"/>
                                      </p:to>
                                    </p:set>
                                    <p:animEffect transition="in" filter="wipe(left)">
                                      <p:cBhvr>
                                        <p:cTn id="44" dur="1500"/>
                                        <p:tgtEl>
                                          <p:spTgt spid="79"/>
                                        </p:tgtEl>
                                      </p:cBhvr>
                                    </p:animEffect>
                                  </p:childTnLst>
                                </p:cTn>
                              </p:par>
                              <p:par>
                                <p:cTn id="45" presetID="10" presetClass="exit" presetSubtype="0" fill="hold" grpId="0" nodeType="withEffect">
                                  <p:stCondLst>
                                    <p:cond delay="500"/>
                                  </p:stCondLst>
                                  <p:childTnLst>
                                    <p:animEffect transition="out" filter="fade">
                                      <p:cBhvr>
                                        <p:cTn id="46" dur="1500"/>
                                        <p:tgtEl>
                                          <p:spTgt spid="2"/>
                                        </p:tgtEl>
                                      </p:cBhvr>
                                    </p:animEffect>
                                    <p:set>
                                      <p:cBhvr>
                                        <p:cTn id="47" dur="1" fill="hold">
                                          <p:stCondLst>
                                            <p:cond delay="1499"/>
                                          </p:stCondLst>
                                        </p:cTn>
                                        <p:tgtEl>
                                          <p:spTgt spid="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iterate type="lt">
                                    <p:tmPct val="10000"/>
                                  </p:iterate>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5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11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iterate type="lt">
                                    <p:tmPct val="10000"/>
                                  </p:iterate>
                                  <p:childTnLst>
                                    <p:set>
                                      <p:cBhvr>
                                        <p:cTn id="58" dur="1" fill="hold">
                                          <p:stCondLst>
                                            <p:cond delay="0"/>
                                          </p:stCondLst>
                                        </p:cTn>
                                        <p:tgtEl>
                                          <p:spTgt spid="111">
                                            <p:txEl>
                                              <p:pRg st="0" end="0"/>
                                            </p:txEl>
                                          </p:spTgt>
                                        </p:tgtEl>
                                        <p:attrNameLst>
                                          <p:attrName>style.visibility</p:attrName>
                                        </p:attrNameLst>
                                      </p:cBhvr>
                                      <p:to>
                                        <p:strVal val="visible"/>
                                      </p:to>
                                    </p:set>
                                    <p:anim calcmode="lin" valueType="num">
                                      <p:cBhvr>
                                        <p:cTn id="59" dur="5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11">
                                            <p:txEl>
                                              <p:pRg st="0" end="0"/>
                                            </p:tx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3">
                                            <p:txEl>
                                              <p:pRg st="0" end="0"/>
                                            </p:txEl>
                                          </p:spTgt>
                                        </p:tgtEl>
                                        <p:attrNameLst>
                                          <p:attrName>style.visibility</p:attrName>
                                        </p:attrNameLst>
                                      </p:cBhvr>
                                      <p:to>
                                        <p:strVal val="visible"/>
                                      </p:to>
                                    </p:set>
                                    <p:anim calcmode="lin" valueType="num">
                                      <p:cBhvr>
                                        <p:cTn id="64"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43">
                                            <p:txEl>
                                              <p:pRg st="0" end="0"/>
                                            </p:tx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3">
                                            <p:txEl>
                                              <p:pRg st="1" end="1"/>
                                            </p:txEl>
                                          </p:spTgt>
                                        </p:tgtEl>
                                        <p:attrNameLst>
                                          <p:attrName>style.visibility</p:attrName>
                                        </p:attrNameLst>
                                      </p:cBhvr>
                                      <p:to>
                                        <p:strVal val="visible"/>
                                      </p:to>
                                    </p:set>
                                    <p:anim calcmode="lin" valueType="num">
                                      <p:cBhvr>
                                        <p:cTn id="69" dur="500" fill="hold"/>
                                        <p:tgtEl>
                                          <p:spTgt spid="43">
                                            <p:txEl>
                                              <p:pRg st="1" end="1"/>
                                            </p:txEl>
                                          </p:spTgt>
                                        </p:tgtEl>
                                        <p:attrNameLst>
                                          <p:attrName>ppt_w</p:attrName>
                                        </p:attrNameLst>
                                      </p:cBhvr>
                                      <p:tavLst>
                                        <p:tav tm="0">
                                          <p:val>
                                            <p:fltVal val="0"/>
                                          </p:val>
                                        </p:tav>
                                        <p:tav tm="100000">
                                          <p:val>
                                            <p:strVal val="#ppt_w"/>
                                          </p:val>
                                        </p:tav>
                                      </p:tavLst>
                                    </p:anim>
                                    <p:anim calcmode="lin" valueType="num">
                                      <p:cBhvr>
                                        <p:cTn id="70" dur="500" fill="hold"/>
                                        <p:tgtEl>
                                          <p:spTgt spid="43">
                                            <p:txEl>
                                              <p:pRg st="1" end="1"/>
                                            </p:txEl>
                                          </p:spTgt>
                                        </p:tgtEl>
                                        <p:attrNameLst>
                                          <p:attrName>ppt_h</p:attrName>
                                        </p:attrNameLst>
                                      </p:cBhvr>
                                      <p:tavLst>
                                        <p:tav tm="0">
                                          <p:val>
                                            <p:fltVal val="0"/>
                                          </p:val>
                                        </p:tav>
                                        <p:tav tm="100000">
                                          <p:val>
                                            <p:strVal val="#ppt_h"/>
                                          </p:val>
                                        </p:tav>
                                      </p:tavLst>
                                    </p:anim>
                                    <p:animEffect transition="in" filter="fade">
                                      <p:cBhvr>
                                        <p:cTn id="71" dur="500"/>
                                        <p:tgtEl>
                                          <p:spTgt spid="43">
                                            <p:txEl>
                                              <p:pRg st="1" end="1"/>
                                            </p:tx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3">
                                            <p:txEl>
                                              <p:pRg st="2" end="2"/>
                                            </p:txEl>
                                          </p:spTgt>
                                        </p:tgtEl>
                                        <p:attrNameLst>
                                          <p:attrName>style.visibility</p:attrName>
                                        </p:attrNameLst>
                                      </p:cBhvr>
                                      <p:to>
                                        <p:strVal val="visible"/>
                                      </p:to>
                                    </p:set>
                                    <p:anim calcmode="lin" valueType="num">
                                      <p:cBhvr>
                                        <p:cTn id="74" dur="500" fill="hold"/>
                                        <p:tgtEl>
                                          <p:spTgt spid="43">
                                            <p:txEl>
                                              <p:pRg st="2" end="2"/>
                                            </p:txEl>
                                          </p:spTgt>
                                        </p:tgtEl>
                                        <p:attrNameLst>
                                          <p:attrName>ppt_w</p:attrName>
                                        </p:attrNameLst>
                                      </p:cBhvr>
                                      <p:tavLst>
                                        <p:tav tm="0">
                                          <p:val>
                                            <p:fltVal val="0"/>
                                          </p:val>
                                        </p:tav>
                                        <p:tav tm="100000">
                                          <p:val>
                                            <p:strVal val="#ppt_w"/>
                                          </p:val>
                                        </p:tav>
                                      </p:tavLst>
                                    </p:anim>
                                    <p:anim calcmode="lin" valueType="num">
                                      <p:cBhvr>
                                        <p:cTn id="75" dur="500" fill="hold"/>
                                        <p:tgtEl>
                                          <p:spTgt spid="43">
                                            <p:txEl>
                                              <p:pRg st="2" end="2"/>
                                            </p:txEl>
                                          </p:spTgt>
                                        </p:tgtEl>
                                        <p:attrNameLst>
                                          <p:attrName>ppt_h</p:attrName>
                                        </p:attrNameLst>
                                      </p:cBhvr>
                                      <p:tavLst>
                                        <p:tav tm="0">
                                          <p:val>
                                            <p:fltVal val="0"/>
                                          </p:val>
                                        </p:tav>
                                        <p:tav tm="100000">
                                          <p:val>
                                            <p:strVal val="#ppt_h"/>
                                          </p:val>
                                        </p:tav>
                                      </p:tavLst>
                                    </p:anim>
                                    <p:animEffect transition="in" filter="fade">
                                      <p:cBhvr>
                                        <p:cTn id="76" dur="500"/>
                                        <p:tgtEl>
                                          <p:spTgt spid="43">
                                            <p:txEl>
                                              <p:pRg st="2" end="2"/>
                                            </p:tx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3">
                                            <p:txEl>
                                              <p:pRg st="3" end="3"/>
                                            </p:txEl>
                                          </p:spTgt>
                                        </p:tgtEl>
                                        <p:attrNameLst>
                                          <p:attrName>style.visibility</p:attrName>
                                        </p:attrNameLst>
                                      </p:cBhvr>
                                      <p:to>
                                        <p:strVal val="visible"/>
                                      </p:to>
                                    </p:set>
                                    <p:anim calcmode="lin" valueType="num">
                                      <p:cBhvr>
                                        <p:cTn id="79" dur="500" fill="hold"/>
                                        <p:tgtEl>
                                          <p:spTgt spid="43">
                                            <p:txEl>
                                              <p:pRg st="3" end="3"/>
                                            </p:txEl>
                                          </p:spTgt>
                                        </p:tgtEl>
                                        <p:attrNameLst>
                                          <p:attrName>ppt_w</p:attrName>
                                        </p:attrNameLst>
                                      </p:cBhvr>
                                      <p:tavLst>
                                        <p:tav tm="0">
                                          <p:val>
                                            <p:fltVal val="0"/>
                                          </p:val>
                                        </p:tav>
                                        <p:tav tm="100000">
                                          <p:val>
                                            <p:strVal val="#ppt_w"/>
                                          </p:val>
                                        </p:tav>
                                      </p:tavLst>
                                    </p:anim>
                                    <p:anim calcmode="lin" valueType="num">
                                      <p:cBhvr>
                                        <p:cTn id="80" dur="500" fill="hold"/>
                                        <p:tgtEl>
                                          <p:spTgt spid="43">
                                            <p:txEl>
                                              <p:pRg st="3" end="3"/>
                                            </p:txEl>
                                          </p:spTgt>
                                        </p:tgtEl>
                                        <p:attrNameLst>
                                          <p:attrName>ppt_h</p:attrName>
                                        </p:attrNameLst>
                                      </p:cBhvr>
                                      <p:tavLst>
                                        <p:tav tm="0">
                                          <p:val>
                                            <p:fltVal val="0"/>
                                          </p:val>
                                        </p:tav>
                                        <p:tav tm="100000">
                                          <p:val>
                                            <p:strVal val="#ppt_h"/>
                                          </p:val>
                                        </p:tav>
                                      </p:tavLst>
                                    </p:anim>
                                    <p:animEffect transition="in" filter="fade">
                                      <p:cBhvr>
                                        <p:cTn id="81" dur="500"/>
                                        <p:tgtEl>
                                          <p:spTgt spid="43">
                                            <p:txEl>
                                              <p:pRg st="3" end="3"/>
                                            </p:tx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3">
                                            <p:txEl>
                                              <p:pRg st="4" end="4"/>
                                            </p:txEl>
                                          </p:spTgt>
                                        </p:tgtEl>
                                        <p:attrNameLst>
                                          <p:attrName>style.visibility</p:attrName>
                                        </p:attrNameLst>
                                      </p:cBhvr>
                                      <p:to>
                                        <p:strVal val="visible"/>
                                      </p:to>
                                    </p:set>
                                    <p:anim calcmode="lin" valueType="num">
                                      <p:cBhvr>
                                        <p:cTn id="84" dur="500" fill="hold"/>
                                        <p:tgtEl>
                                          <p:spTgt spid="43">
                                            <p:txEl>
                                              <p:pRg st="4" end="4"/>
                                            </p:txEl>
                                          </p:spTgt>
                                        </p:tgtEl>
                                        <p:attrNameLst>
                                          <p:attrName>ppt_w</p:attrName>
                                        </p:attrNameLst>
                                      </p:cBhvr>
                                      <p:tavLst>
                                        <p:tav tm="0">
                                          <p:val>
                                            <p:fltVal val="0"/>
                                          </p:val>
                                        </p:tav>
                                        <p:tav tm="100000">
                                          <p:val>
                                            <p:strVal val="#ppt_w"/>
                                          </p:val>
                                        </p:tav>
                                      </p:tavLst>
                                    </p:anim>
                                    <p:anim calcmode="lin" valueType="num">
                                      <p:cBhvr>
                                        <p:cTn id="85" dur="500" fill="hold"/>
                                        <p:tgtEl>
                                          <p:spTgt spid="43">
                                            <p:txEl>
                                              <p:pRg st="4" end="4"/>
                                            </p:txEl>
                                          </p:spTgt>
                                        </p:tgtEl>
                                        <p:attrNameLst>
                                          <p:attrName>ppt_h</p:attrName>
                                        </p:attrNameLst>
                                      </p:cBhvr>
                                      <p:tavLst>
                                        <p:tav tm="0">
                                          <p:val>
                                            <p:fltVal val="0"/>
                                          </p:val>
                                        </p:tav>
                                        <p:tav tm="100000">
                                          <p:val>
                                            <p:strVal val="#ppt_h"/>
                                          </p:val>
                                        </p:tav>
                                      </p:tavLst>
                                    </p:anim>
                                    <p:animEffect transition="in" filter="fade">
                                      <p:cBhvr>
                                        <p:cTn id="86"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3" grpId="0"/>
      <p:bldP spid="67" grpId="0"/>
      <p:bldP spid="72" grpId="0" build="p"/>
      <p:bldP spid="110" grpId="0" build="p"/>
      <p:bldP spid="111" grpId="0" build="p"/>
      <p:bldP spid="43" grpId="0" build="p"/>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rapèze 69"/>
          <p:cNvSpPr/>
          <p:nvPr/>
        </p:nvSpPr>
        <p:spPr>
          <a:xfrm rot="-5400000">
            <a:off x="2833120" y="2273930"/>
            <a:ext cx="845957" cy="418500"/>
          </a:xfrm>
          <a:prstGeom prst="trapezoid">
            <a:avLst>
              <a:gd name="adj" fmla="val 58356"/>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122" name="Trapèze 121"/>
          <p:cNvSpPr/>
          <p:nvPr/>
        </p:nvSpPr>
        <p:spPr>
          <a:xfrm rot="-5400000">
            <a:off x="3414819" y="4702798"/>
            <a:ext cx="845957" cy="413734"/>
          </a:xfrm>
          <a:prstGeom prst="trapezoid">
            <a:avLst>
              <a:gd name="adj" fmla="val 57776"/>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101" name="Trapèze 100"/>
          <p:cNvSpPr/>
          <p:nvPr/>
        </p:nvSpPr>
        <p:spPr>
          <a:xfrm rot="-5400000">
            <a:off x="2054826" y="4492217"/>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97" name="Trapèze 96"/>
          <p:cNvSpPr/>
          <p:nvPr/>
        </p:nvSpPr>
        <p:spPr>
          <a:xfrm rot="-5400000">
            <a:off x="883470" y="4189566"/>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66" name="Trapèze 65"/>
          <p:cNvSpPr/>
          <p:nvPr/>
        </p:nvSpPr>
        <p:spPr>
          <a:xfrm rot="5400000">
            <a:off x="308845" y="2270462"/>
            <a:ext cx="1735948" cy="425919"/>
          </a:xfrm>
          <a:prstGeom prst="trapezoid">
            <a:avLst>
              <a:gd name="adj" fmla="val 31284"/>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useBgFill="1">
        <p:nvSpPr>
          <p:cNvPr id="5" name="Ellipse 4"/>
          <p:cNvSpPr/>
          <p:nvPr/>
        </p:nvSpPr>
        <p:spPr>
          <a:xfrm>
            <a:off x="894291" y="3216395"/>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2" name="Ellipse 21"/>
          <p:cNvSpPr/>
          <p:nvPr/>
        </p:nvSpPr>
        <p:spPr>
          <a:xfrm>
            <a:off x="894291" y="3038397"/>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3" name="Ellipse 22"/>
          <p:cNvSpPr/>
          <p:nvPr/>
        </p:nvSpPr>
        <p:spPr>
          <a:xfrm>
            <a:off x="894291" y="2860399"/>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4" name="Ellipse 23"/>
          <p:cNvSpPr/>
          <p:nvPr/>
        </p:nvSpPr>
        <p:spPr>
          <a:xfrm>
            <a:off x="894291" y="2682401"/>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5" name="Ellipse 24"/>
          <p:cNvSpPr/>
          <p:nvPr/>
        </p:nvSpPr>
        <p:spPr>
          <a:xfrm>
            <a:off x="894291" y="2504402"/>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6" name="Ellipse 25"/>
          <p:cNvSpPr/>
          <p:nvPr/>
        </p:nvSpPr>
        <p:spPr>
          <a:xfrm>
            <a:off x="894291" y="2326404"/>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7" name="Ellipse 26"/>
          <p:cNvSpPr/>
          <p:nvPr/>
        </p:nvSpPr>
        <p:spPr>
          <a:xfrm>
            <a:off x="894291" y="2148406"/>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8" name="Ellipse 27"/>
          <p:cNvSpPr/>
          <p:nvPr/>
        </p:nvSpPr>
        <p:spPr>
          <a:xfrm>
            <a:off x="894291" y="197040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29" name="Ellipse 28"/>
          <p:cNvSpPr/>
          <p:nvPr/>
        </p:nvSpPr>
        <p:spPr>
          <a:xfrm>
            <a:off x="894291" y="1793446"/>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30" name="Ellipse 29"/>
          <p:cNvSpPr/>
          <p:nvPr/>
        </p:nvSpPr>
        <p:spPr>
          <a:xfrm>
            <a:off x="894291" y="161544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1" name="ZoneTexte 30"/>
          <p:cNvSpPr txBox="1"/>
          <p:nvPr/>
        </p:nvSpPr>
        <p:spPr>
          <a:xfrm>
            <a:off x="1178265" y="3264852"/>
            <a:ext cx="603698" cy="253916"/>
          </a:xfrm>
          <a:prstGeom prst="rect">
            <a:avLst/>
          </a:prstGeom>
          <a:noFill/>
          <a:effectLst>
            <a:outerShdw blurRad="127000" algn="ctr" rotWithShape="0">
              <a:srgbClr val="FF7E1D"/>
            </a:outerShdw>
          </a:effectLst>
        </p:spPr>
        <p:txBody>
          <a:bodyPr wrap="square" rtlCol="0">
            <a:spAutoFit/>
          </a:bodyPr>
          <a:lstStyle/>
          <a:p>
            <a:pPr algn="ctr"/>
            <a:r>
              <a:rPr lang="fr-FR" sz="1050" dirty="0">
                <a:solidFill>
                  <a:schemeClr val="accent6">
                    <a:lumMod val="60000"/>
                    <a:lumOff val="40000"/>
                  </a:schemeClr>
                </a:solidFill>
                <a:latin typeface="Raleway Light" panose="020B0403030101060003" pitchFamily="34" charset="0"/>
                <a:cs typeface="Times New Roman" panose="02020603050405020304" pitchFamily="18" charset="0"/>
              </a:rPr>
              <a:t>FC 20</a:t>
            </a:r>
            <a:endParaRPr lang="fr-CA" sz="1050" dirty="0">
              <a:solidFill>
                <a:schemeClr val="accent6">
                  <a:lumMod val="60000"/>
                  <a:lumOff val="40000"/>
                </a:schemeClr>
              </a:solidFill>
              <a:latin typeface="Raleway Light" panose="020B0403030101060003" pitchFamily="34" charset="0"/>
              <a:cs typeface="Times New Roman" panose="02020603050405020304" pitchFamily="18" charset="0"/>
            </a:endParaRPr>
          </a:p>
        </p:txBody>
      </p:sp>
      <p:sp>
        <p:nvSpPr>
          <p:cNvPr id="32" name="ZoneTexte 31"/>
          <p:cNvSpPr txBox="1"/>
          <p:nvPr/>
        </p:nvSpPr>
        <p:spPr>
          <a:xfrm>
            <a:off x="1671743" y="3264852"/>
            <a:ext cx="603698" cy="253916"/>
          </a:xfrm>
          <a:prstGeom prst="rect">
            <a:avLst/>
          </a:prstGeom>
          <a:noFill/>
          <a:effectLst>
            <a:outerShdw blurRad="127000" algn="ctr" rotWithShape="0">
              <a:srgbClr val="FF7E1D"/>
            </a:outerShdw>
          </a:effectLst>
        </p:spPr>
        <p:txBody>
          <a:bodyPr wrap="square" rtlCol="0">
            <a:spAutoFit/>
          </a:bodyPr>
          <a:lstStyle/>
          <a:p>
            <a:pPr algn="ctr"/>
            <a:r>
              <a:rPr lang="fr-FR" sz="1050" dirty="0">
                <a:solidFill>
                  <a:schemeClr val="accent6">
                    <a:lumMod val="60000"/>
                    <a:lumOff val="40000"/>
                  </a:schemeClr>
                </a:solidFill>
                <a:latin typeface="Raleway Light" panose="020B0403030101060003" pitchFamily="34" charset="0"/>
                <a:cs typeface="Times New Roman" panose="02020603050405020304" pitchFamily="18" charset="0"/>
              </a:rPr>
              <a:t>FC 20</a:t>
            </a:r>
            <a:endParaRPr lang="fr-CA" sz="1050" dirty="0">
              <a:solidFill>
                <a:schemeClr val="accent6">
                  <a:lumMod val="60000"/>
                  <a:lumOff val="40000"/>
                </a:schemeClr>
              </a:solidFill>
              <a:latin typeface="Raleway Light" panose="020B0403030101060003" pitchFamily="34" charset="0"/>
              <a:cs typeface="Times New Roman" panose="02020603050405020304" pitchFamily="18" charset="0"/>
            </a:endParaRPr>
          </a:p>
        </p:txBody>
      </p:sp>
      <p:sp>
        <p:nvSpPr>
          <p:cNvPr id="33" name="ZoneTexte 32"/>
          <p:cNvSpPr txBox="1"/>
          <p:nvPr/>
        </p:nvSpPr>
        <p:spPr>
          <a:xfrm>
            <a:off x="2166355" y="2920963"/>
            <a:ext cx="603698" cy="253916"/>
          </a:xfrm>
          <a:prstGeom prst="rect">
            <a:avLst/>
          </a:prstGeom>
          <a:noFill/>
          <a:effectLst>
            <a:outerShdw blurRad="127000" algn="ctr" rotWithShape="0">
              <a:srgbClr val="FF7E1D"/>
            </a:outerShdw>
          </a:effectLst>
        </p:spPr>
        <p:txBody>
          <a:bodyPr wrap="square" rtlCol="0">
            <a:spAutoFit/>
          </a:bodyPr>
          <a:lstStyle/>
          <a:p>
            <a:pPr algn="ctr"/>
            <a:r>
              <a:rPr lang="fr-FR" sz="1050" dirty="0">
                <a:solidFill>
                  <a:schemeClr val="accent6">
                    <a:lumMod val="60000"/>
                    <a:lumOff val="40000"/>
                  </a:schemeClr>
                </a:solidFill>
                <a:latin typeface="Raleway Light" panose="020B0403030101060003" pitchFamily="34" charset="0"/>
                <a:cs typeface="Times New Roman" panose="02020603050405020304" pitchFamily="18" charset="0"/>
              </a:rPr>
              <a:t>FC 10</a:t>
            </a:r>
            <a:endParaRPr lang="fr-CA" sz="1050" dirty="0">
              <a:solidFill>
                <a:schemeClr val="accent6">
                  <a:lumMod val="60000"/>
                  <a:lumOff val="40000"/>
                </a:schemeClr>
              </a:solidFill>
              <a:latin typeface="Raleway Light" panose="020B0403030101060003" pitchFamily="34" charset="0"/>
              <a:cs typeface="Times New Roman" panose="02020603050405020304" pitchFamily="18" charset="0"/>
            </a:endParaRPr>
          </a:p>
        </p:txBody>
      </p:sp>
      <p:sp>
        <p:nvSpPr>
          <p:cNvPr id="34" name="ZoneTexte 33"/>
          <p:cNvSpPr txBox="1"/>
          <p:nvPr/>
        </p:nvSpPr>
        <p:spPr>
          <a:xfrm>
            <a:off x="2655160" y="2730494"/>
            <a:ext cx="603698" cy="253916"/>
          </a:xfrm>
          <a:prstGeom prst="rect">
            <a:avLst/>
          </a:prstGeom>
          <a:noFill/>
          <a:effectLst>
            <a:outerShdw blurRad="127000" algn="ctr" rotWithShape="0">
              <a:srgbClr val="FF7E1D"/>
            </a:outerShdw>
          </a:effectLst>
        </p:spPr>
        <p:txBody>
          <a:bodyPr wrap="square" rtlCol="0">
            <a:spAutoFit/>
          </a:bodyPr>
          <a:lstStyle/>
          <a:p>
            <a:pPr algn="ctr"/>
            <a:r>
              <a:rPr lang="fr-FR" sz="1050" dirty="0">
                <a:solidFill>
                  <a:schemeClr val="accent6">
                    <a:lumMod val="60000"/>
                    <a:lumOff val="40000"/>
                  </a:schemeClr>
                </a:solidFill>
                <a:latin typeface="Raleway Light" panose="020B0403030101060003" pitchFamily="34" charset="0"/>
                <a:cs typeface="Times New Roman" panose="02020603050405020304" pitchFamily="18" charset="0"/>
              </a:rPr>
              <a:t>FC 5</a:t>
            </a:r>
            <a:endParaRPr lang="fr-CA" sz="1050" dirty="0">
              <a:solidFill>
                <a:schemeClr val="accent6">
                  <a:lumMod val="60000"/>
                  <a:lumOff val="40000"/>
                </a:schemeClr>
              </a:solidFill>
              <a:latin typeface="Raleway Light" panose="020B0403030101060003"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ZoneTexte 40"/>
              <p:cNvSpPr txBox="1"/>
              <p:nvPr/>
            </p:nvSpPr>
            <p:spPr>
              <a:xfrm>
                <a:off x="367640" y="157800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1</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1</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1" name="ZoneTexte 40"/>
              <p:cNvSpPr txBox="1">
                <a:spLocks noRot="1" noChangeAspect="1" noMove="1" noResize="1" noEditPoints="1" noAdjustHandles="1" noChangeArrowheads="1" noChangeShapeType="1" noTextEdit="1"/>
              </p:cNvSpPr>
              <p:nvPr/>
            </p:nvSpPr>
            <p:spPr>
              <a:xfrm>
                <a:off x="367640" y="1578003"/>
                <a:ext cx="603698" cy="213585"/>
              </a:xfrm>
              <a:prstGeom prst="rect">
                <a:avLst/>
              </a:prstGeom>
              <a:blipFill>
                <a:blip r:embed="rId3"/>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2" name="ZoneTexte 41"/>
              <p:cNvSpPr txBox="1"/>
              <p:nvPr/>
            </p:nvSpPr>
            <p:spPr>
              <a:xfrm>
                <a:off x="367640" y="1756851"/>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2</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2</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2" name="ZoneTexte 41"/>
              <p:cNvSpPr txBox="1">
                <a:spLocks noRot="1" noChangeAspect="1" noMove="1" noResize="1" noEditPoints="1" noAdjustHandles="1" noChangeArrowheads="1" noChangeShapeType="1" noTextEdit="1"/>
              </p:cNvSpPr>
              <p:nvPr/>
            </p:nvSpPr>
            <p:spPr>
              <a:xfrm>
                <a:off x="367640" y="1756851"/>
                <a:ext cx="603698" cy="213585"/>
              </a:xfrm>
              <a:prstGeom prst="rect">
                <a:avLst/>
              </a:prstGeom>
              <a:blipFill>
                <a:blip r:embed="rId4"/>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3" name="ZoneTexte 42"/>
              <p:cNvSpPr txBox="1"/>
              <p:nvPr/>
            </p:nvSpPr>
            <p:spPr>
              <a:xfrm>
                <a:off x="367640" y="1934111"/>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3</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3</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3" name="ZoneTexte 42"/>
              <p:cNvSpPr txBox="1">
                <a:spLocks noRot="1" noChangeAspect="1" noMove="1" noResize="1" noEditPoints="1" noAdjustHandles="1" noChangeArrowheads="1" noChangeShapeType="1" noTextEdit="1"/>
              </p:cNvSpPr>
              <p:nvPr/>
            </p:nvSpPr>
            <p:spPr>
              <a:xfrm>
                <a:off x="367640" y="1934111"/>
                <a:ext cx="603698" cy="213585"/>
              </a:xfrm>
              <a:prstGeom prst="rect">
                <a:avLst/>
              </a:prstGeom>
              <a:blipFill>
                <a:blip r:embed="rId5"/>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4" name="ZoneTexte 43"/>
              <p:cNvSpPr txBox="1"/>
              <p:nvPr/>
            </p:nvSpPr>
            <p:spPr>
              <a:xfrm>
                <a:off x="367640" y="2106851"/>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4</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4</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4" name="ZoneTexte 43"/>
              <p:cNvSpPr txBox="1">
                <a:spLocks noRot="1" noChangeAspect="1" noMove="1" noResize="1" noEditPoints="1" noAdjustHandles="1" noChangeArrowheads="1" noChangeShapeType="1" noTextEdit="1"/>
              </p:cNvSpPr>
              <p:nvPr/>
            </p:nvSpPr>
            <p:spPr>
              <a:xfrm>
                <a:off x="367640" y="2106851"/>
                <a:ext cx="603698" cy="213585"/>
              </a:xfrm>
              <a:prstGeom prst="rect">
                <a:avLst/>
              </a:prstGeom>
              <a:blipFill>
                <a:blip r:embed="rId6"/>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5" name="ZoneTexte 44"/>
              <p:cNvSpPr txBox="1"/>
              <p:nvPr/>
            </p:nvSpPr>
            <p:spPr>
              <a:xfrm>
                <a:off x="365453" y="2283565"/>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5</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5</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5" name="ZoneTexte 44"/>
              <p:cNvSpPr txBox="1">
                <a:spLocks noRot="1" noChangeAspect="1" noMove="1" noResize="1" noEditPoints="1" noAdjustHandles="1" noChangeArrowheads="1" noChangeShapeType="1" noTextEdit="1"/>
              </p:cNvSpPr>
              <p:nvPr/>
            </p:nvSpPr>
            <p:spPr>
              <a:xfrm>
                <a:off x="365453" y="2283565"/>
                <a:ext cx="603698" cy="213585"/>
              </a:xfrm>
              <a:prstGeom prst="rect">
                <a:avLst/>
              </a:prstGeom>
              <a:blipFill>
                <a:blip r:embed="rId7"/>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6" name="ZoneTexte 45"/>
              <p:cNvSpPr txBox="1"/>
              <p:nvPr/>
            </p:nvSpPr>
            <p:spPr>
              <a:xfrm>
                <a:off x="365124" y="2470465"/>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6</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6</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6" name="ZoneTexte 45"/>
              <p:cNvSpPr txBox="1">
                <a:spLocks noRot="1" noChangeAspect="1" noMove="1" noResize="1" noEditPoints="1" noAdjustHandles="1" noChangeArrowheads="1" noChangeShapeType="1" noTextEdit="1"/>
              </p:cNvSpPr>
              <p:nvPr/>
            </p:nvSpPr>
            <p:spPr>
              <a:xfrm>
                <a:off x="365124" y="2470465"/>
                <a:ext cx="603698" cy="213585"/>
              </a:xfrm>
              <a:prstGeom prst="rect">
                <a:avLst/>
              </a:prstGeom>
              <a:blipFill>
                <a:blip r:embed="rId8"/>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7" name="ZoneTexte 46"/>
              <p:cNvSpPr txBox="1"/>
              <p:nvPr/>
            </p:nvSpPr>
            <p:spPr>
              <a:xfrm>
                <a:off x="367178" y="2647179"/>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7</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7</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7" name="ZoneTexte 46"/>
              <p:cNvSpPr txBox="1">
                <a:spLocks noRot="1" noChangeAspect="1" noMove="1" noResize="1" noEditPoints="1" noAdjustHandles="1" noChangeArrowheads="1" noChangeShapeType="1" noTextEdit="1"/>
              </p:cNvSpPr>
              <p:nvPr/>
            </p:nvSpPr>
            <p:spPr>
              <a:xfrm>
                <a:off x="367178" y="2647179"/>
                <a:ext cx="603698" cy="213585"/>
              </a:xfrm>
              <a:prstGeom prst="rect">
                <a:avLst/>
              </a:prstGeom>
              <a:blipFill>
                <a:blip r:embed="rId9"/>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8" name="ZoneTexte 47"/>
              <p:cNvSpPr txBox="1"/>
              <p:nvPr/>
            </p:nvSpPr>
            <p:spPr>
              <a:xfrm>
                <a:off x="369024" y="2826981"/>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8</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8</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8" name="ZoneTexte 47"/>
              <p:cNvSpPr txBox="1">
                <a:spLocks noRot="1" noChangeAspect="1" noMove="1" noResize="1" noEditPoints="1" noAdjustHandles="1" noChangeArrowheads="1" noChangeShapeType="1" noTextEdit="1"/>
              </p:cNvSpPr>
              <p:nvPr/>
            </p:nvSpPr>
            <p:spPr>
              <a:xfrm>
                <a:off x="369024" y="2826981"/>
                <a:ext cx="603698" cy="213585"/>
              </a:xfrm>
              <a:prstGeom prst="rect">
                <a:avLst/>
              </a:prstGeom>
              <a:blipFill>
                <a:blip r:embed="rId10"/>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49" name="ZoneTexte 48"/>
              <p:cNvSpPr txBox="1"/>
              <p:nvPr/>
            </p:nvSpPr>
            <p:spPr>
              <a:xfrm>
                <a:off x="368039" y="2999097"/>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9</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9</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49" name="ZoneTexte 48"/>
              <p:cNvSpPr txBox="1">
                <a:spLocks noRot="1" noChangeAspect="1" noMove="1" noResize="1" noEditPoints="1" noAdjustHandles="1" noChangeArrowheads="1" noChangeShapeType="1" noTextEdit="1"/>
              </p:cNvSpPr>
              <p:nvPr/>
            </p:nvSpPr>
            <p:spPr>
              <a:xfrm>
                <a:off x="368039" y="2999097"/>
                <a:ext cx="603698" cy="213585"/>
              </a:xfrm>
              <a:prstGeom prst="rect">
                <a:avLst/>
              </a:prstGeom>
              <a:blipFill>
                <a:blip r:embed="rId11"/>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50" name="ZoneTexte 49"/>
              <p:cNvSpPr txBox="1"/>
              <p:nvPr/>
            </p:nvSpPr>
            <p:spPr>
              <a:xfrm>
                <a:off x="367054" y="3180414"/>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10</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10</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50" name="ZoneTexte 49"/>
              <p:cNvSpPr txBox="1">
                <a:spLocks noRot="1" noChangeAspect="1" noMove="1" noResize="1" noEditPoints="1" noAdjustHandles="1" noChangeArrowheads="1" noChangeShapeType="1" noTextEdit="1"/>
              </p:cNvSpPr>
              <p:nvPr/>
            </p:nvSpPr>
            <p:spPr>
              <a:xfrm>
                <a:off x="367054" y="3180414"/>
                <a:ext cx="603698" cy="213585"/>
              </a:xfrm>
              <a:prstGeom prst="rect">
                <a:avLst/>
              </a:prstGeom>
              <a:blipFill>
                <a:blip r:embed="rId12"/>
                <a:stretch>
                  <a:fillRect b="-2857"/>
                </a:stretch>
              </a:blipFill>
            </p:spPr>
            <p:txBody>
              <a:bodyPr/>
              <a:lstStyle/>
              <a:p>
                <a:r>
                  <a:rPr lang="fr-CA">
                    <a:noFill/>
                  </a:rPr>
                  <a:t> </a:t>
                </a:r>
              </a:p>
            </p:txBody>
          </p:sp>
        </mc:Fallback>
      </mc:AlternateContent>
      <p:sp useBgFill="1">
        <p:nvSpPr>
          <p:cNvPr id="51" name="Ellipse 50"/>
          <p:cNvSpPr/>
          <p:nvPr/>
        </p:nvSpPr>
        <p:spPr>
          <a:xfrm>
            <a:off x="3399874" y="2774303"/>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52" name="Ellipse 51"/>
          <p:cNvSpPr/>
          <p:nvPr/>
        </p:nvSpPr>
        <p:spPr>
          <a:xfrm>
            <a:off x="3399874" y="2596305"/>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53" name="Ellipse 52"/>
          <p:cNvSpPr/>
          <p:nvPr/>
        </p:nvSpPr>
        <p:spPr>
          <a:xfrm>
            <a:off x="3399874" y="2418307"/>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54" name="Ellipse 53"/>
          <p:cNvSpPr/>
          <p:nvPr/>
        </p:nvSpPr>
        <p:spPr>
          <a:xfrm>
            <a:off x="3399874" y="2241345"/>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55" name="Ellipse 54"/>
          <p:cNvSpPr/>
          <p:nvPr/>
        </p:nvSpPr>
        <p:spPr>
          <a:xfrm>
            <a:off x="3399874" y="2063347"/>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mc:AlternateContent xmlns:mc="http://schemas.openxmlformats.org/markup-compatibility/2006" xmlns:a14="http://schemas.microsoft.com/office/drawing/2010/main">
        <mc:Choice Requires="a14">
          <p:sp>
            <p:nvSpPr>
              <p:cNvPr id="56" name="ZoneTexte 55"/>
              <p:cNvSpPr txBox="1"/>
              <p:nvPr/>
            </p:nvSpPr>
            <p:spPr>
              <a:xfrm>
                <a:off x="3461323" y="2037432"/>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1</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56" name="ZoneTexte 55"/>
              <p:cNvSpPr txBox="1">
                <a:spLocks noRot="1" noChangeAspect="1" noMove="1" noResize="1" noEditPoints="1" noAdjustHandles="1" noChangeArrowheads="1" noChangeShapeType="1" noTextEdit="1"/>
              </p:cNvSpPr>
              <p:nvPr/>
            </p:nvSpPr>
            <p:spPr>
              <a:xfrm>
                <a:off x="3461323" y="2037432"/>
                <a:ext cx="603698" cy="213585"/>
              </a:xfrm>
              <a:prstGeom prst="rect">
                <a:avLst/>
              </a:prstGeom>
              <a:blipFill>
                <a:blip r:embed="rId13"/>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1" name="ZoneTexte 60"/>
              <p:cNvSpPr txBox="1"/>
              <p:nvPr/>
            </p:nvSpPr>
            <p:spPr>
              <a:xfrm>
                <a:off x="3461653" y="2211332"/>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2</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61" name="ZoneTexte 60"/>
              <p:cNvSpPr txBox="1">
                <a:spLocks noRot="1" noChangeAspect="1" noMove="1" noResize="1" noEditPoints="1" noAdjustHandles="1" noChangeArrowheads="1" noChangeShapeType="1" noTextEdit="1"/>
              </p:cNvSpPr>
              <p:nvPr/>
            </p:nvSpPr>
            <p:spPr>
              <a:xfrm>
                <a:off x="3461653" y="2211332"/>
                <a:ext cx="603698" cy="213585"/>
              </a:xfrm>
              <a:prstGeom prst="rect">
                <a:avLst/>
              </a:prstGeom>
              <a:blipFill>
                <a:blip r:embed="rId14"/>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2" name="ZoneTexte 61"/>
              <p:cNvSpPr txBox="1"/>
              <p:nvPr/>
            </p:nvSpPr>
            <p:spPr>
              <a:xfrm>
                <a:off x="3461323" y="2385969"/>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3</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62" name="ZoneTexte 61"/>
              <p:cNvSpPr txBox="1">
                <a:spLocks noRot="1" noChangeAspect="1" noMove="1" noResize="1" noEditPoints="1" noAdjustHandles="1" noChangeArrowheads="1" noChangeShapeType="1" noTextEdit="1"/>
              </p:cNvSpPr>
              <p:nvPr/>
            </p:nvSpPr>
            <p:spPr>
              <a:xfrm>
                <a:off x="3461323" y="2385969"/>
                <a:ext cx="603698" cy="213585"/>
              </a:xfrm>
              <a:prstGeom prst="rect">
                <a:avLst/>
              </a:prstGeom>
              <a:blipFill>
                <a:blip r:embed="rId15"/>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3" name="ZoneTexte 62"/>
              <p:cNvSpPr txBox="1"/>
              <p:nvPr/>
            </p:nvSpPr>
            <p:spPr>
              <a:xfrm>
                <a:off x="3459082" y="2564037"/>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4</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63" name="ZoneTexte 62"/>
              <p:cNvSpPr txBox="1">
                <a:spLocks noRot="1" noChangeAspect="1" noMove="1" noResize="1" noEditPoints="1" noAdjustHandles="1" noChangeArrowheads="1" noChangeShapeType="1" noTextEdit="1"/>
              </p:cNvSpPr>
              <p:nvPr/>
            </p:nvSpPr>
            <p:spPr>
              <a:xfrm>
                <a:off x="3459082" y="2564037"/>
                <a:ext cx="603698" cy="213585"/>
              </a:xfrm>
              <a:prstGeom prst="rect">
                <a:avLst/>
              </a:prstGeom>
              <a:blipFill>
                <a:blip r:embed="rId16"/>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4" name="ZoneTexte 63"/>
              <p:cNvSpPr txBox="1"/>
              <p:nvPr/>
            </p:nvSpPr>
            <p:spPr>
              <a:xfrm>
                <a:off x="3460301" y="274562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5</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64" name="ZoneTexte 63"/>
              <p:cNvSpPr txBox="1">
                <a:spLocks noRot="1" noChangeAspect="1" noMove="1" noResize="1" noEditPoints="1" noAdjustHandles="1" noChangeArrowheads="1" noChangeShapeType="1" noTextEdit="1"/>
              </p:cNvSpPr>
              <p:nvPr/>
            </p:nvSpPr>
            <p:spPr>
              <a:xfrm>
                <a:off x="3460301" y="2745623"/>
                <a:ext cx="603698" cy="213585"/>
              </a:xfrm>
              <a:prstGeom prst="rect">
                <a:avLst/>
              </a:prstGeom>
              <a:blipFill>
                <a:blip r:embed="rId17"/>
                <a:stretch>
                  <a:fillRect b="-5714"/>
                </a:stretch>
              </a:blipFill>
            </p:spPr>
            <p:txBody>
              <a:bodyPr/>
              <a:lstStyle/>
              <a:p>
                <a:r>
                  <a:rPr lang="fr-CA">
                    <a:noFill/>
                  </a:rPr>
                  <a:t> </a:t>
                </a:r>
              </a:p>
            </p:txBody>
          </p:sp>
        </mc:Fallback>
      </mc:AlternateContent>
      <p:sp>
        <p:nvSpPr>
          <p:cNvPr id="67" name="Trapèze 66"/>
          <p:cNvSpPr/>
          <p:nvPr/>
        </p:nvSpPr>
        <p:spPr>
          <a:xfrm rot="5400000">
            <a:off x="988200" y="2328278"/>
            <a:ext cx="1479600" cy="307800"/>
          </a:xfrm>
          <a:prstGeom prst="trapezoid">
            <a:avLst>
              <a:gd name="adj" fmla="val 0"/>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68" name="Trapèze 67"/>
          <p:cNvSpPr/>
          <p:nvPr/>
        </p:nvSpPr>
        <p:spPr>
          <a:xfrm rot="5400000">
            <a:off x="1479600" y="2330092"/>
            <a:ext cx="1479600" cy="307800"/>
          </a:xfrm>
          <a:prstGeom prst="trapezoid">
            <a:avLst>
              <a:gd name="adj" fmla="val 124186"/>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69" name="Trapèze 68"/>
          <p:cNvSpPr/>
          <p:nvPr/>
        </p:nvSpPr>
        <p:spPr>
          <a:xfrm rot="5400000">
            <a:off x="2343600" y="2328750"/>
            <a:ext cx="734400" cy="307800"/>
          </a:xfrm>
          <a:prstGeom prst="trapezoid">
            <a:avLst>
              <a:gd name="adj" fmla="val 60660"/>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71" name="ZoneTexte 70"/>
          <p:cNvSpPr txBox="1"/>
          <p:nvPr/>
        </p:nvSpPr>
        <p:spPr>
          <a:xfrm>
            <a:off x="0" y="3537012"/>
            <a:ext cx="4563000" cy="265457"/>
          </a:xfrm>
          <a:prstGeom prst="rect">
            <a:avLst/>
          </a:prstGeom>
          <a:noFill/>
        </p:spPr>
        <p:txBody>
          <a:bodyPr wrap="square" rtlCol="0">
            <a:spAutoFit/>
          </a:bodyPr>
          <a:lstStyle/>
          <a:p>
            <a:pPr algn="ctr"/>
            <a:r>
              <a:rPr lang="fr-FR" sz="1125" dirty="0">
                <a:solidFill>
                  <a:schemeClr val="bg1"/>
                </a:solidFill>
                <a:latin typeface="Raleway Light" panose="020B0403030101060003" pitchFamily="34" charset="0"/>
                <a:cs typeface="Times New Roman" panose="02020603050405020304" pitchFamily="18" charset="0"/>
              </a:rPr>
              <a:t>(a) Fully Connected Network</a:t>
            </a:r>
            <a:endParaRPr lang="fr-CA" sz="1125" dirty="0">
              <a:solidFill>
                <a:schemeClr val="bg1"/>
              </a:solidFill>
              <a:latin typeface="Raleway Light" panose="020B0403030101060003" pitchFamily="34" charset="0"/>
              <a:cs typeface="Times New Roman" panose="02020603050405020304" pitchFamily="18" charset="0"/>
            </a:endParaRPr>
          </a:p>
        </p:txBody>
      </p:sp>
      <p:sp>
        <p:nvSpPr>
          <p:cNvPr id="72" name="ZoneTexte 71"/>
          <p:cNvSpPr txBox="1"/>
          <p:nvPr/>
        </p:nvSpPr>
        <p:spPr>
          <a:xfrm>
            <a:off x="4574441" y="3549137"/>
            <a:ext cx="4573098" cy="265457"/>
          </a:xfrm>
          <a:prstGeom prst="rect">
            <a:avLst/>
          </a:prstGeom>
          <a:noFill/>
        </p:spPr>
        <p:txBody>
          <a:bodyPr wrap="square" rtlCol="0">
            <a:spAutoFit/>
          </a:bodyPr>
          <a:lstStyle/>
          <a:p>
            <a:pPr algn="ctr"/>
            <a:r>
              <a:rPr lang="fr-FR" sz="1125" dirty="0">
                <a:solidFill>
                  <a:schemeClr val="bg1"/>
                </a:solidFill>
                <a:latin typeface="Raleway Light" panose="020B0403030101060003" pitchFamily="34" charset="0"/>
                <a:cs typeface="Times New Roman" panose="02020603050405020304" pitchFamily="18" charset="0"/>
              </a:rPr>
              <a:t>(b) LSTM Network</a:t>
            </a:r>
            <a:endParaRPr lang="fr-CA" sz="1125" dirty="0">
              <a:solidFill>
                <a:schemeClr val="bg1"/>
              </a:solidFill>
              <a:latin typeface="Raleway Light" panose="020B0403030101060003"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4" name="ZoneTexte 73"/>
              <p:cNvSpPr txBox="1"/>
              <p:nvPr/>
            </p:nvSpPr>
            <p:spPr>
              <a:xfrm>
                <a:off x="5078653" y="1797815"/>
                <a:ext cx="603698" cy="2135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CA"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h</m:t>
                          </m:r>
                        </m:e>
                        <m:sub>
                          <m:r>
                            <a:rPr lang="fr-FR" sz="788" i="1">
                              <a:solidFill>
                                <a:schemeClr val="bg1"/>
                              </a:solidFill>
                              <a:latin typeface="Cambria Math" panose="02040503050406030204" pitchFamily="18" charset="0"/>
                              <a:cs typeface="Times New Roman" panose="02020603050405020304" pitchFamily="18" charset="0"/>
                            </a:rPr>
                            <m:t>1</m:t>
                          </m:r>
                        </m:sub>
                      </m:sSub>
                    </m:oMath>
                  </m:oMathPara>
                </a14:m>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74" name="ZoneTexte 73"/>
              <p:cNvSpPr txBox="1">
                <a:spLocks noRot="1" noChangeAspect="1" noMove="1" noResize="1" noEditPoints="1" noAdjustHandles="1" noChangeArrowheads="1" noChangeShapeType="1" noTextEdit="1"/>
              </p:cNvSpPr>
              <p:nvPr/>
            </p:nvSpPr>
            <p:spPr>
              <a:xfrm>
                <a:off x="5078653" y="1797815"/>
                <a:ext cx="603698" cy="213585"/>
              </a:xfrm>
              <a:prstGeom prst="rect">
                <a:avLst/>
              </a:prstGeom>
              <a:blipFill>
                <a:blip r:embed="rId18"/>
                <a:stretch>
                  <a:fillRect/>
                </a:stretch>
              </a:blipFill>
            </p:spPr>
            <p:txBody>
              <a:bodyPr/>
              <a:lstStyle/>
              <a:p>
                <a:r>
                  <a:rPr lang="fr-CA">
                    <a:noFill/>
                  </a:rPr>
                  <a:t> </a:t>
                </a:r>
              </a:p>
            </p:txBody>
          </p:sp>
        </mc:Fallback>
      </mc:AlternateContent>
      <p:sp>
        <p:nvSpPr>
          <p:cNvPr id="75" name="Rectangle 74"/>
          <p:cNvSpPr/>
          <p:nvPr/>
        </p:nvSpPr>
        <p:spPr>
          <a:xfrm>
            <a:off x="4818731" y="2406685"/>
            <a:ext cx="617479" cy="532958"/>
          </a:xfrm>
          <a:prstGeom prst="rect">
            <a:avLst/>
          </a:prstGeom>
          <a:noFill/>
          <a:ln w="1270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76" name="ZoneTexte 75"/>
          <p:cNvSpPr txBox="1"/>
          <p:nvPr/>
        </p:nvSpPr>
        <p:spPr>
          <a:xfrm>
            <a:off x="4829266" y="2507482"/>
            <a:ext cx="606002" cy="369332"/>
          </a:xfrm>
          <a:prstGeom prst="rect">
            <a:avLst/>
          </a:prstGeom>
          <a:noFill/>
        </p:spPr>
        <p:txBody>
          <a:bodyPr wrap="square" rtlCol="0">
            <a:spAutoFit/>
          </a:bodyPr>
          <a:lstStyle/>
          <a:p>
            <a:pPr algn="ctr"/>
            <a:r>
              <a:rPr lang="fr-FR" sz="900" dirty="0">
                <a:solidFill>
                  <a:schemeClr val="bg1"/>
                </a:solidFill>
                <a:latin typeface="Raleway" panose="020B0503030101060003" pitchFamily="34" charset="0"/>
                <a:cs typeface="Times New Roman" panose="02020603050405020304" pitchFamily="18" charset="0"/>
              </a:rPr>
              <a:t>LSTM Cell</a:t>
            </a:r>
            <a:endParaRPr lang="fr-CA" sz="900" dirty="0">
              <a:solidFill>
                <a:schemeClr val="bg1"/>
              </a:solidFill>
              <a:latin typeface="Raleway" panose="020B0503030101060003" pitchFamily="34" charset="0"/>
              <a:cs typeface="Times New Roman" panose="02020603050405020304" pitchFamily="18" charset="0"/>
            </a:endParaRPr>
          </a:p>
        </p:txBody>
      </p:sp>
      <p:cxnSp>
        <p:nvCxnSpPr>
          <p:cNvPr id="78" name="Connecteur droit avec flèche 77"/>
          <p:cNvCxnSpPr>
            <a:stCxn id="73" idx="0"/>
            <a:endCxn id="75" idx="2"/>
          </p:cNvCxnSpPr>
          <p:nvPr/>
        </p:nvCxnSpPr>
        <p:spPr>
          <a:xfrm flipV="1">
            <a:off x="5127470" y="2939643"/>
            <a:ext cx="0" cy="26740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9" name="Connecteur droit avec flèche 78"/>
          <p:cNvCxnSpPr/>
          <p:nvPr/>
        </p:nvCxnSpPr>
        <p:spPr>
          <a:xfrm flipV="1">
            <a:off x="5362014" y="2135409"/>
            <a:ext cx="0" cy="26740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ZoneTexte 80"/>
              <p:cNvSpPr txBox="1"/>
              <p:nvPr/>
            </p:nvSpPr>
            <p:spPr>
              <a:xfrm>
                <a:off x="4829266" y="334439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1</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1</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81" name="ZoneTexte 80"/>
              <p:cNvSpPr txBox="1">
                <a:spLocks noRot="1" noChangeAspect="1" noMove="1" noResize="1" noEditPoints="1" noAdjustHandles="1" noChangeArrowheads="1" noChangeShapeType="1" noTextEdit="1"/>
              </p:cNvSpPr>
              <p:nvPr/>
            </p:nvSpPr>
            <p:spPr>
              <a:xfrm>
                <a:off x="4829266" y="3344393"/>
                <a:ext cx="603698" cy="213585"/>
              </a:xfrm>
              <a:prstGeom prst="rect">
                <a:avLst/>
              </a:prstGeom>
              <a:blipFill>
                <a:blip r:embed="rId3"/>
                <a:stretch>
                  <a:fillRect b="-2857"/>
                </a:stretch>
              </a:blipFill>
            </p:spPr>
            <p:txBody>
              <a:bodyPr/>
              <a:lstStyle/>
              <a:p>
                <a:r>
                  <a:rPr lang="fr-CA">
                    <a:noFill/>
                  </a:rPr>
                  <a:t> </a:t>
                </a:r>
              </a:p>
            </p:txBody>
          </p:sp>
        </mc:Fallback>
      </mc:AlternateContent>
      <p:cxnSp>
        <p:nvCxnSpPr>
          <p:cNvPr id="82" name="Connecteur droit avec flèche 81"/>
          <p:cNvCxnSpPr/>
          <p:nvPr/>
        </p:nvCxnSpPr>
        <p:spPr>
          <a:xfrm flipV="1">
            <a:off x="5774547" y="2675601"/>
            <a:ext cx="176267"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85" name="Image 84"/>
          <p:cNvPicPr>
            <a:picLocks noChangeAspect="1"/>
          </p:cNvPicPr>
          <p:nvPr/>
        </p:nvPicPr>
        <p:blipFill>
          <a:blip r:embed="rId19">
            <a:extLst>
              <a:ext uri="{BEBA8EAE-BF5A-486C-A8C5-ECC9F3942E4B}">
                <a14:imgProps xmlns:a14="http://schemas.microsoft.com/office/drawing/2010/main">
                  <a14:imgLayer r:embed="rId20">
                    <a14:imgEffect>
                      <a14:sharpenSoften amount="100000"/>
                    </a14:imgEffect>
                  </a14:imgLayer>
                </a14:imgProps>
              </a:ext>
              <a:ext uri="{28A0092B-C50C-407E-A947-70E740481C1C}">
                <a14:useLocalDpi xmlns:a14="http://schemas.microsoft.com/office/drawing/2010/main" val="0"/>
              </a:ext>
            </a:extLst>
          </a:blip>
          <a:stretch>
            <a:fillRect/>
          </a:stretch>
        </p:blipFill>
        <p:spPr>
          <a:xfrm>
            <a:off x="53562" y="4201744"/>
            <a:ext cx="975730" cy="975730"/>
          </a:xfrm>
          <a:prstGeom prst="rect">
            <a:avLst/>
          </a:prstGeom>
          <a:ln w="12700">
            <a:solidFill>
              <a:schemeClr val="accent6">
                <a:lumMod val="60000"/>
                <a:lumOff val="40000"/>
              </a:schemeClr>
            </a:solidFill>
          </a:ln>
          <a:effectLst>
            <a:outerShdw blurRad="127000" algn="ctr" rotWithShape="0">
              <a:srgbClr val="FF7E1D">
                <a:alpha val="50000"/>
              </a:srgbClr>
            </a:outerShdw>
          </a:effectLst>
        </p:spPr>
      </p:pic>
      <p:sp>
        <p:nvSpPr>
          <p:cNvPr id="86" name="ZoneTexte 85"/>
          <p:cNvSpPr txBox="1"/>
          <p:nvPr/>
        </p:nvSpPr>
        <p:spPr>
          <a:xfrm>
            <a:off x="-16019" y="5621258"/>
            <a:ext cx="4563000" cy="265457"/>
          </a:xfrm>
          <a:prstGeom prst="rect">
            <a:avLst/>
          </a:prstGeom>
          <a:noFill/>
        </p:spPr>
        <p:txBody>
          <a:bodyPr wrap="square" rtlCol="0">
            <a:spAutoFit/>
          </a:bodyPr>
          <a:lstStyle/>
          <a:p>
            <a:pPr algn="ctr"/>
            <a:r>
              <a:rPr lang="fr-FR" sz="1125" dirty="0">
                <a:solidFill>
                  <a:schemeClr val="bg1"/>
                </a:solidFill>
                <a:latin typeface="Raleway Light" panose="020B0403030101060003" pitchFamily="34" charset="0"/>
                <a:cs typeface="Times New Roman" panose="02020603050405020304" pitchFamily="18" charset="0"/>
              </a:rPr>
              <a:t>(c) CNN Bitmap</a:t>
            </a:r>
            <a:endParaRPr lang="fr-CA" sz="1125" dirty="0">
              <a:solidFill>
                <a:schemeClr val="bg1"/>
              </a:solidFill>
              <a:latin typeface="Raleway Light" panose="020B0403030101060003" pitchFamily="34" charset="0"/>
              <a:cs typeface="Times New Roman" panose="02020603050405020304" pitchFamily="18" charset="0"/>
            </a:endParaRPr>
          </a:p>
        </p:txBody>
      </p:sp>
      <p:sp>
        <p:nvSpPr>
          <p:cNvPr id="87" name="ZoneTexte 86"/>
          <p:cNvSpPr txBox="1"/>
          <p:nvPr/>
        </p:nvSpPr>
        <p:spPr>
          <a:xfrm>
            <a:off x="53562" y="5224464"/>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64x64 Bitmap</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88" name="Rectangle 87"/>
          <p:cNvSpPr/>
          <p:nvPr/>
        </p:nvSpPr>
        <p:spPr>
          <a:xfrm>
            <a:off x="812651" y="4213939"/>
            <a:ext cx="202500" cy="202500"/>
          </a:xfrm>
          <a:prstGeom prst="rect">
            <a:avLst/>
          </a:prstGeom>
          <a:noFill/>
          <a:ln w="44450">
            <a:solidFill>
              <a:srgbClr val="4FFFD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89" name="Rectangle 88"/>
          <p:cNvSpPr/>
          <p:nvPr/>
        </p:nvSpPr>
        <p:spPr>
          <a:xfrm>
            <a:off x="1284936" y="4055864"/>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0" name="Rectangle 89"/>
          <p:cNvSpPr/>
          <p:nvPr/>
        </p:nvSpPr>
        <p:spPr>
          <a:xfrm>
            <a:off x="1337357" y="409999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1" name="Rectangle 90"/>
          <p:cNvSpPr/>
          <p:nvPr/>
        </p:nvSpPr>
        <p:spPr>
          <a:xfrm>
            <a:off x="1389779" y="4144130"/>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2" name="Rectangle 91"/>
          <p:cNvSpPr/>
          <p:nvPr/>
        </p:nvSpPr>
        <p:spPr>
          <a:xfrm>
            <a:off x="1442200" y="4188263"/>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3" name="Rectangle 92"/>
          <p:cNvSpPr/>
          <p:nvPr/>
        </p:nvSpPr>
        <p:spPr>
          <a:xfrm>
            <a:off x="1484289" y="4229679"/>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4" name="Rectangle 93"/>
          <p:cNvSpPr/>
          <p:nvPr/>
        </p:nvSpPr>
        <p:spPr>
          <a:xfrm>
            <a:off x="1536710" y="427381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5" name="Rectangle 94"/>
          <p:cNvSpPr/>
          <p:nvPr/>
        </p:nvSpPr>
        <p:spPr>
          <a:xfrm>
            <a:off x="1589132" y="4317945"/>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6" name="Rectangle 95"/>
          <p:cNvSpPr/>
          <p:nvPr/>
        </p:nvSpPr>
        <p:spPr>
          <a:xfrm>
            <a:off x="1641553" y="4362078"/>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98" name="ZoneTexte 97"/>
          <p:cNvSpPr txBox="1"/>
          <p:nvPr/>
        </p:nvSpPr>
        <p:spPr>
          <a:xfrm>
            <a:off x="427199" y="3881064"/>
            <a:ext cx="973403"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8x8 or 5x5 kernel</a:t>
            </a:r>
            <a:endParaRPr lang="fr-CA" sz="788" dirty="0">
              <a:solidFill>
                <a:schemeClr val="bg1"/>
              </a:solidFill>
              <a:latin typeface="Raleway Light" panose="020B0403030101060003" pitchFamily="34" charset="0"/>
              <a:cs typeface="Times New Roman" panose="02020603050405020304" pitchFamily="18" charset="0"/>
            </a:endParaRPr>
          </a:p>
        </p:txBody>
      </p:sp>
      <p:sp>
        <p:nvSpPr>
          <p:cNvPr id="99" name="ZoneTexte 98"/>
          <p:cNvSpPr txBox="1"/>
          <p:nvPr/>
        </p:nvSpPr>
        <p:spPr>
          <a:xfrm>
            <a:off x="1734149" y="4052370"/>
            <a:ext cx="973403"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8 filters</a:t>
            </a:r>
            <a:endParaRPr lang="fr-CA" sz="788" dirty="0">
              <a:solidFill>
                <a:schemeClr val="bg1"/>
              </a:solidFill>
              <a:latin typeface="Raleway Light" panose="020B0403030101060003" pitchFamily="34" charset="0"/>
              <a:cs typeface="Times New Roman" panose="02020603050405020304" pitchFamily="18" charset="0"/>
            </a:endParaRPr>
          </a:p>
        </p:txBody>
      </p:sp>
      <p:sp>
        <p:nvSpPr>
          <p:cNvPr id="100" name="Rectangle 99"/>
          <p:cNvSpPr/>
          <p:nvPr/>
        </p:nvSpPr>
        <p:spPr>
          <a:xfrm>
            <a:off x="1969519" y="4521419"/>
            <a:ext cx="202500" cy="202500"/>
          </a:xfrm>
          <a:prstGeom prst="rect">
            <a:avLst/>
          </a:prstGeom>
          <a:noFill/>
          <a:ln w="44450">
            <a:solidFill>
              <a:srgbClr val="4FFFD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102" name="Rectangle 101"/>
          <p:cNvSpPr/>
          <p:nvPr/>
        </p:nvSpPr>
        <p:spPr>
          <a:xfrm>
            <a:off x="2454303" y="435406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3" name="Rectangle 102"/>
          <p:cNvSpPr/>
          <p:nvPr/>
        </p:nvSpPr>
        <p:spPr>
          <a:xfrm>
            <a:off x="2506724" y="4398195"/>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4" name="Rectangle 103"/>
          <p:cNvSpPr/>
          <p:nvPr/>
        </p:nvSpPr>
        <p:spPr>
          <a:xfrm>
            <a:off x="2559146" y="4442328"/>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5" name="Rectangle 104"/>
          <p:cNvSpPr/>
          <p:nvPr/>
        </p:nvSpPr>
        <p:spPr>
          <a:xfrm>
            <a:off x="2611567" y="4486461"/>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6" name="Rectangle 105"/>
          <p:cNvSpPr/>
          <p:nvPr/>
        </p:nvSpPr>
        <p:spPr>
          <a:xfrm>
            <a:off x="2653656" y="452787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7" name="Rectangle 106"/>
          <p:cNvSpPr/>
          <p:nvPr/>
        </p:nvSpPr>
        <p:spPr>
          <a:xfrm>
            <a:off x="2706077" y="4572010"/>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8" name="Rectangle 107"/>
          <p:cNvSpPr/>
          <p:nvPr/>
        </p:nvSpPr>
        <p:spPr>
          <a:xfrm>
            <a:off x="2758499" y="4616143"/>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09" name="Rectangle 108"/>
          <p:cNvSpPr/>
          <p:nvPr/>
        </p:nvSpPr>
        <p:spPr>
          <a:xfrm>
            <a:off x="2810920" y="4660276"/>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10" name="Accolade ouvrante 109"/>
          <p:cNvSpPr/>
          <p:nvPr/>
        </p:nvSpPr>
        <p:spPr>
          <a:xfrm rot="-5400000">
            <a:off x="2153932" y="4100048"/>
            <a:ext cx="147730" cy="2344154"/>
          </a:xfrm>
          <a:prstGeom prst="leftBrace">
            <a:avLst>
              <a:gd name="adj1" fmla="val 67179"/>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11" name="ZoneTexte 110"/>
          <p:cNvSpPr txBox="1"/>
          <p:nvPr/>
        </p:nvSpPr>
        <p:spPr>
          <a:xfrm>
            <a:off x="1731682" y="5346967"/>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7 layers</a:t>
            </a:r>
            <a:endParaRPr lang="fr-CA" sz="900" dirty="0">
              <a:solidFill>
                <a:schemeClr val="bg1"/>
              </a:solidFill>
              <a:latin typeface="Raleway Light" panose="020B0403030101060003" pitchFamily="34" charset="0"/>
              <a:cs typeface="Times New Roman" panose="02020603050405020304" pitchFamily="18" charset="0"/>
            </a:endParaRPr>
          </a:p>
        </p:txBody>
      </p:sp>
      <p:sp useBgFill="1">
        <p:nvSpPr>
          <p:cNvPr id="112" name="Ellipse 111"/>
          <p:cNvSpPr/>
          <p:nvPr/>
        </p:nvSpPr>
        <p:spPr>
          <a:xfrm>
            <a:off x="3977783" y="5197644"/>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13" name="Ellipse 112"/>
          <p:cNvSpPr/>
          <p:nvPr/>
        </p:nvSpPr>
        <p:spPr>
          <a:xfrm>
            <a:off x="3977783" y="5019646"/>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14" name="Ellipse 113"/>
          <p:cNvSpPr/>
          <p:nvPr/>
        </p:nvSpPr>
        <p:spPr>
          <a:xfrm>
            <a:off x="3977783" y="484164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15" name="Ellipse 114"/>
          <p:cNvSpPr/>
          <p:nvPr/>
        </p:nvSpPr>
        <p:spPr>
          <a:xfrm>
            <a:off x="3977783" y="4664686"/>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16" name="Ellipse 115"/>
          <p:cNvSpPr/>
          <p:nvPr/>
        </p:nvSpPr>
        <p:spPr>
          <a:xfrm>
            <a:off x="3977783" y="448668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mc:AlternateContent xmlns:mc="http://schemas.openxmlformats.org/markup-compatibility/2006" xmlns:a14="http://schemas.microsoft.com/office/drawing/2010/main">
        <mc:Choice Requires="a14">
          <p:sp>
            <p:nvSpPr>
              <p:cNvPr id="117" name="ZoneTexte 116"/>
              <p:cNvSpPr txBox="1"/>
              <p:nvPr/>
            </p:nvSpPr>
            <p:spPr>
              <a:xfrm>
                <a:off x="4039232" y="446077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1</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17" name="ZoneTexte 116"/>
              <p:cNvSpPr txBox="1">
                <a:spLocks noRot="1" noChangeAspect="1" noMove="1" noResize="1" noEditPoints="1" noAdjustHandles="1" noChangeArrowheads="1" noChangeShapeType="1" noTextEdit="1"/>
              </p:cNvSpPr>
              <p:nvPr/>
            </p:nvSpPr>
            <p:spPr>
              <a:xfrm>
                <a:off x="4039232" y="4460773"/>
                <a:ext cx="603698" cy="213585"/>
              </a:xfrm>
              <a:prstGeom prst="rect">
                <a:avLst/>
              </a:prstGeom>
              <a:blipFill>
                <a:blip r:embed="rId21"/>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8" name="ZoneTexte 117"/>
              <p:cNvSpPr txBox="1"/>
              <p:nvPr/>
            </p:nvSpPr>
            <p:spPr>
              <a:xfrm>
                <a:off x="4039561" y="463467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2</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18" name="ZoneTexte 117"/>
              <p:cNvSpPr txBox="1">
                <a:spLocks noRot="1" noChangeAspect="1" noMove="1" noResize="1" noEditPoints="1" noAdjustHandles="1" noChangeArrowheads="1" noChangeShapeType="1" noTextEdit="1"/>
              </p:cNvSpPr>
              <p:nvPr/>
            </p:nvSpPr>
            <p:spPr>
              <a:xfrm>
                <a:off x="4039561" y="4634673"/>
                <a:ext cx="603698" cy="213585"/>
              </a:xfrm>
              <a:prstGeom prst="rect">
                <a:avLst/>
              </a:prstGeom>
              <a:blipFill>
                <a:blip r:embed="rId22"/>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9" name="ZoneTexte 118"/>
              <p:cNvSpPr txBox="1"/>
              <p:nvPr/>
            </p:nvSpPr>
            <p:spPr>
              <a:xfrm>
                <a:off x="4039232" y="4809310"/>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3</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19" name="ZoneTexte 118"/>
              <p:cNvSpPr txBox="1">
                <a:spLocks noRot="1" noChangeAspect="1" noMove="1" noResize="1" noEditPoints="1" noAdjustHandles="1" noChangeArrowheads="1" noChangeShapeType="1" noTextEdit="1"/>
              </p:cNvSpPr>
              <p:nvPr/>
            </p:nvSpPr>
            <p:spPr>
              <a:xfrm>
                <a:off x="4039232" y="4809310"/>
                <a:ext cx="603698" cy="213585"/>
              </a:xfrm>
              <a:prstGeom prst="rect">
                <a:avLst/>
              </a:prstGeom>
              <a:blipFill>
                <a:blip r:embed="rId23"/>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20" name="ZoneTexte 119"/>
              <p:cNvSpPr txBox="1"/>
              <p:nvPr/>
            </p:nvSpPr>
            <p:spPr>
              <a:xfrm>
                <a:off x="4036990" y="4987377"/>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4</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20" name="ZoneTexte 119"/>
              <p:cNvSpPr txBox="1">
                <a:spLocks noRot="1" noChangeAspect="1" noMove="1" noResize="1" noEditPoints="1" noAdjustHandles="1" noChangeArrowheads="1" noChangeShapeType="1" noTextEdit="1"/>
              </p:cNvSpPr>
              <p:nvPr/>
            </p:nvSpPr>
            <p:spPr>
              <a:xfrm>
                <a:off x="4036990" y="4987377"/>
                <a:ext cx="603698" cy="213585"/>
              </a:xfrm>
              <a:prstGeom prst="rect">
                <a:avLst/>
              </a:prstGeom>
              <a:blipFill>
                <a:blip r:embed="rId24"/>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21" name="ZoneTexte 120"/>
              <p:cNvSpPr txBox="1"/>
              <p:nvPr/>
            </p:nvSpPr>
            <p:spPr>
              <a:xfrm>
                <a:off x="4038210" y="5168964"/>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5</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21" name="ZoneTexte 120"/>
              <p:cNvSpPr txBox="1">
                <a:spLocks noRot="1" noChangeAspect="1" noMove="1" noResize="1" noEditPoints="1" noAdjustHandles="1" noChangeArrowheads="1" noChangeShapeType="1" noTextEdit="1"/>
              </p:cNvSpPr>
              <p:nvPr/>
            </p:nvSpPr>
            <p:spPr>
              <a:xfrm>
                <a:off x="4038210" y="5168964"/>
                <a:ext cx="603698" cy="213585"/>
              </a:xfrm>
              <a:prstGeom prst="rect">
                <a:avLst/>
              </a:prstGeom>
              <a:blipFill>
                <a:blip r:embed="rId25"/>
                <a:stretch>
                  <a:fillRect b="-2857"/>
                </a:stretch>
              </a:blipFill>
            </p:spPr>
            <p:txBody>
              <a:bodyPr/>
              <a:lstStyle/>
              <a:p>
                <a:r>
                  <a:rPr lang="fr-CA">
                    <a:noFill/>
                  </a:rPr>
                  <a:t> </a:t>
                </a:r>
              </a:p>
            </p:txBody>
          </p:sp>
        </mc:Fallback>
      </mc:AlternateContent>
      <p:sp>
        <p:nvSpPr>
          <p:cNvPr id="123" name="ZoneTexte 122"/>
          <p:cNvSpPr txBox="1"/>
          <p:nvPr/>
        </p:nvSpPr>
        <p:spPr>
          <a:xfrm>
            <a:off x="3346316" y="4794502"/>
            <a:ext cx="293531" cy="230832"/>
          </a:xfrm>
          <a:prstGeom prst="rect">
            <a:avLst/>
          </a:prstGeom>
          <a:noFill/>
        </p:spPr>
        <p:txBody>
          <a:bodyPr wrap="square" rtlCol="0">
            <a:spAutoFit/>
          </a:bodyPr>
          <a:lstStyle/>
          <a:p>
            <a:pPr algn="ctr"/>
            <a:r>
              <a:rPr lang="fr-FR" sz="900" b="1" dirty="0">
                <a:solidFill>
                  <a:schemeClr val="bg1"/>
                </a:solidFill>
                <a:latin typeface="Raleway" panose="020B0503030101060003" pitchFamily="34" charset="0"/>
                <a:cs typeface="Times New Roman" panose="02020603050405020304" pitchFamily="18" charset="0"/>
              </a:rPr>
              <a:t>…</a:t>
            </a:r>
            <a:endParaRPr lang="fr-CA" sz="900" b="1" dirty="0">
              <a:solidFill>
                <a:schemeClr val="bg1"/>
              </a:solidFill>
              <a:latin typeface="Raleway" panose="020B0503030101060003" pitchFamily="34" charset="0"/>
              <a:cs typeface="Times New Roman" panose="02020603050405020304" pitchFamily="18" charset="0"/>
            </a:endParaRPr>
          </a:p>
        </p:txBody>
      </p:sp>
      <p:sp>
        <p:nvSpPr>
          <p:cNvPr id="124" name="ZoneTexte 123"/>
          <p:cNvSpPr txBox="1"/>
          <p:nvPr/>
        </p:nvSpPr>
        <p:spPr>
          <a:xfrm>
            <a:off x="3573578" y="5391817"/>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FC 5</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125" name="Trapèze 124"/>
          <p:cNvSpPr/>
          <p:nvPr/>
        </p:nvSpPr>
        <p:spPr>
          <a:xfrm rot="-5400000">
            <a:off x="6665275" y="4512348"/>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126" name="Trapèze 125"/>
          <p:cNvSpPr/>
          <p:nvPr/>
        </p:nvSpPr>
        <p:spPr>
          <a:xfrm rot="-5400000">
            <a:off x="5493919" y="4209697"/>
            <a:ext cx="540000" cy="262939"/>
          </a:xfrm>
          <a:prstGeom prst="trapezoid">
            <a:avLst>
              <a:gd name="adj" fmla="val 56765"/>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sp>
        <p:nvSpPr>
          <p:cNvPr id="128" name="ZoneTexte 127"/>
          <p:cNvSpPr txBox="1"/>
          <p:nvPr/>
        </p:nvSpPr>
        <p:spPr>
          <a:xfrm>
            <a:off x="4664011" y="5244596"/>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64x64 Bitmap</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130" name="Rectangle 129"/>
          <p:cNvSpPr/>
          <p:nvPr/>
        </p:nvSpPr>
        <p:spPr>
          <a:xfrm>
            <a:off x="5895385" y="4075996"/>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1" name="Rectangle 130"/>
          <p:cNvSpPr/>
          <p:nvPr/>
        </p:nvSpPr>
        <p:spPr>
          <a:xfrm>
            <a:off x="5947806" y="4120129"/>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2" name="Rectangle 131"/>
          <p:cNvSpPr/>
          <p:nvPr/>
        </p:nvSpPr>
        <p:spPr>
          <a:xfrm>
            <a:off x="6000227" y="4164262"/>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3" name="Rectangle 132"/>
          <p:cNvSpPr/>
          <p:nvPr/>
        </p:nvSpPr>
        <p:spPr>
          <a:xfrm>
            <a:off x="6052649" y="4208395"/>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4" name="Rectangle 133"/>
          <p:cNvSpPr/>
          <p:nvPr/>
        </p:nvSpPr>
        <p:spPr>
          <a:xfrm>
            <a:off x="6094738" y="4249811"/>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5" name="Rectangle 134"/>
          <p:cNvSpPr/>
          <p:nvPr/>
        </p:nvSpPr>
        <p:spPr>
          <a:xfrm>
            <a:off x="6147159" y="4293944"/>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6" name="Rectangle 135"/>
          <p:cNvSpPr/>
          <p:nvPr/>
        </p:nvSpPr>
        <p:spPr>
          <a:xfrm>
            <a:off x="6199580" y="433807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7" name="Rectangle 136"/>
          <p:cNvSpPr/>
          <p:nvPr/>
        </p:nvSpPr>
        <p:spPr>
          <a:xfrm>
            <a:off x="6252002" y="4382210"/>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8" name="ZoneTexte 137"/>
          <p:cNvSpPr txBox="1"/>
          <p:nvPr/>
        </p:nvSpPr>
        <p:spPr>
          <a:xfrm>
            <a:off x="5037648" y="3901195"/>
            <a:ext cx="973403"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8x8 or 5x5 kernel</a:t>
            </a:r>
            <a:endParaRPr lang="fr-CA" sz="788" dirty="0">
              <a:solidFill>
                <a:schemeClr val="bg1"/>
              </a:solidFill>
              <a:latin typeface="Raleway Light" panose="020B0403030101060003" pitchFamily="34" charset="0"/>
              <a:cs typeface="Times New Roman" panose="02020603050405020304" pitchFamily="18" charset="0"/>
            </a:endParaRPr>
          </a:p>
        </p:txBody>
      </p:sp>
      <p:sp>
        <p:nvSpPr>
          <p:cNvPr id="139" name="ZoneTexte 138"/>
          <p:cNvSpPr txBox="1"/>
          <p:nvPr/>
        </p:nvSpPr>
        <p:spPr>
          <a:xfrm>
            <a:off x="6344598" y="4072501"/>
            <a:ext cx="973403"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8 filters</a:t>
            </a:r>
            <a:endParaRPr lang="fr-CA" sz="788" dirty="0">
              <a:solidFill>
                <a:schemeClr val="bg1"/>
              </a:solidFill>
              <a:latin typeface="Raleway Light" panose="020B0403030101060003" pitchFamily="34" charset="0"/>
              <a:cs typeface="Times New Roman" panose="02020603050405020304" pitchFamily="18" charset="0"/>
            </a:endParaRPr>
          </a:p>
        </p:txBody>
      </p:sp>
      <p:sp>
        <p:nvSpPr>
          <p:cNvPr id="140" name="Rectangle 139"/>
          <p:cNvSpPr/>
          <p:nvPr/>
        </p:nvSpPr>
        <p:spPr>
          <a:xfrm>
            <a:off x="6579968" y="4541551"/>
            <a:ext cx="202500" cy="202500"/>
          </a:xfrm>
          <a:prstGeom prst="rect">
            <a:avLst/>
          </a:prstGeom>
          <a:noFill/>
          <a:ln w="44450">
            <a:solidFill>
              <a:srgbClr val="4FFFD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141" name="Rectangle 140"/>
          <p:cNvSpPr/>
          <p:nvPr/>
        </p:nvSpPr>
        <p:spPr>
          <a:xfrm>
            <a:off x="7064752" y="4374194"/>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2" name="Rectangle 141"/>
          <p:cNvSpPr/>
          <p:nvPr/>
        </p:nvSpPr>
        <p:spPr>
          <a:xfrm>
            <a:off x="7117173" y="441832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3" name="Rectangle 142"/>
          <p:cNvSpPr/>
          <p:nvPr/>
        </p:nvSpPr>
        <p:spPr>
          <a:xfrm>
            <a:off x="7169594" y="4462460"/>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4" name="Rectangle 143"/>
          <p:cNvSpPr/>
          <p:nvPr/>
        </p:nvSpPr>
        <p:spPr>
          <a:xfrm>
            <a:off x="7222016" y="4506593"/>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5" name="Rectangle 144"/>
          <p:cNvSpPr/>
          <p:nvPr/>
        </p:nvSpPr>
        <p:spPr>
          <a:xfrm>
            <a:off x="7264105" y="4548008"/>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6" name="Rectangle 145"/>
          <p:cNvSpPr/>
          <p:nvPr/>
        </p:nvSpPr>
        <p:spPr>
          <a:xfrm>
            <a:off x="7316526" y="4592141"/>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7" name="Rectangle 146"/>
          <p:cNvSpPr/>
          <p:nvPr/>
        </p:nvSpPr>
        <p:spPr>
          <a:xfrm>
            <a:off x="7368947" y="4636274"/>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8" name="Rectangle 147"/>
          <p:cNvSpPr/>
          <p:nvPr/>
        </p:nvSpPr>
        <p:spPr>
          <a:xfrm>
            <a:off x="7421369" y="4680407"/>
            <a:ext cx="540000" cy="540000"/>
          </a:xfrm>
          <a:prstGeom prst="rect">
            <a:avLst/>
          </a:prstGeom>
          <a:solidFill>
            <a:srgbClr val="FF9F57"/>
          </a:solidFill>
          <a:ln w="19050">
            <a:solidFill>
              <a:srgbClr val="13222E"/>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9" name="Accolade ouvrante 148"/>
          <p:cNvSpPr/>
          <p:nvPr/>
        </p:nvSpPr>
        <p:spPr>
          <a:xfrm rot="-5400000">
            <a:off x="6764381" y="4120180"/>
            <a:ext cx="147730" cy="2344154"/>
          </a:xfrm>
          <a:prstGeom prst="leftBrace">
            <a:avLst>
              <a:gd name="adj1" fmla="val 67179"/>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50" name="ZoneTexte 149"/>
          <p:cNvSpPr txBox="1"/>
          <p:nvPr/>
        </p:nvSpPr>
        <p:spPr>
          <a:xfrm>
            <a:off x="6342131" y="5367098"/>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7 layers</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151" name="ZoneTexte 150"/>
          <p:cNvSpPr txBox="1"/>
          <p:nvPr/>
        </p:nvSpPr>
        <p:spPr>
          <a:xfrm>
            <a:off x="4538332" y="5642399"/>
            <a:ext cx="4581000" cy="265457"/>
          </a:xfrm>
          <a:prstGeom prst="rect">
            <a:avLst/>
          </a:prstGeom>
          <a:noFill/>
        </p:spPr>
        <p:txBody>
          <a:bodyPr wrap="square" rtlCol="0">
            <a:spAutoFit/>
          </a:bodyPr>
          <a:lstStyle/>
          <a:p>
            <a:pPr algn="ctr"/>
            <a:r>
              <a:rPr lang="fr-FR" sz="1125" dirty="0">
                <a:solidFill>
                  <a:schemeClr val="bg1"/>
                </a:solidFill>
                <a:latin typeface="Raleway Light" panose="020B0403030101060003" pitchFamily="34" charset="0"/>
                <a:cs typeface="Times New Roman" panose="02020603050405020304" pitchFamily="18" charset="0"/>
              </a:rPr>
              <a:t>(d) CNN Multimaps</a:t>
            </a:r>
            <a:endParaRPr lang="fr-CA" sz="1125" dirty="0">
              <a:solidFill>
                <a:schemeClr val="bg1"/>
              </a:solidFill>
              <a:latin typeface="Raleway Light" panose="020B0403030101060003" pitchFamily="34" charset="0"/>
              <a:cs typeface="Times New Roman" panose="02020603050405020304" pitchFamily="18" charset="0"/>
            </a:endParaRPr>
          </a:p>
        </p:txBody>
      </p:sp>
      <p:sp>
        <p:nvSpPr>
          <p:cNvPr id="152" name="ZoneTexte 151"/>
          <p:cNvSpPr txBox="1"/>
          <p:nvPr/>
        </p:nvSpPr>
        <p:spPr>
          <a:xfrm>
            <a:off x="7926136" y="4827294"/>
            <a:ext cx="293531" cy="230832"/>
          </a:xfrm>
          <a:prstGeom prst="rect">
            <a:avLst/>
          </a:prstGeom>
          <a:noFill/>
        </p:spPr>
        <p:txBody>
          <a:bodyPr wrap="square" rtlCol="0">
            <a:spAutoFit/>
          </a:bodyPr>
          <a:lstStyle/>
          <a:p>
            <a:pPr algn="ctr"/>
            <a:r>
              <a:rPr lang="fr-FR" sz="900" b="1" dirty="0">
                <a:solidFill>
                  <a:schemeClr val="bg1"/>
                </a:solidFill>
                <a:latin typeface="Raleway" panose="020B0503030101060003" pitchFamily="34" charset="0"/>
                <a:cs typeface="Times New Roman" panose="02020603050405020304" pitchFamily="18" charset="0"/>
              </a:rPr>
              <a:t>…</a:t>
            </a:r>
            <a:endParaRPr lang="fr-CA" sz="900" b="1" dirty="0">
              <a:solidFill>
                <a:schemeClr val="bg1"/>
              </a:solidFill>
              <a:latin typeface="Raleway" panose="020B0503030101060003" pitchFamily="34" charset="0"/>
              <a:cs typeface="Times New Roman" panose="02020603050405020304" pitchFamily="18" charset="0"/>
            </a:endParaRPr>
          </a:p>
        </p:txBody>
      </p:sp>
      <p:sp>
        <p:nvSpPr>
          <p:cNvPr id="153" name="Trapèze 152"/>
          <p:cNvSpPr/>
          <p:nvPr/>
        </p:nvSpPr>
        <p:spPr>
          <a:xfrm rot="-5400000">
            <a:off x="7974968" y="4866750"/>
            <a:ext cx="666900" cy="253441"/>
          </a:xfrm>
          <a:prstGeom prst="trapezoid">
            <a:avLst>
              <a:gd name="adj" fmla="val 57776"/>
            </a:avLst>
          </a:prstGeom>
          <a:noFill/>
          <a:ln w="1270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CA"/>
          </a:p>
        </p:txBody>
      </p:sp>
      <p:pic>
        <p:nvPicPr>
          <p:cNvPr id="154" name="Image 15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19259" y="4652902"/>
            <a:ext cx="679742" cy="679742"/>
          </a:xfrm>
          <a:prstGeom prst="rect">
            <a:avLst/>
          </a:prstGeom>
          <a:ln w="12700">
            <a:solidFill>
              <a:schemeClr val="accent6">
                <a:lumMod val="60000"/>
                <a:lumOff val="40000"/>
              </a:schemeClr>
            </a:solidFill>
          </a:ln>
          <a:effectLst>
            <a:outerShdw blurRad="127000" algn="ctr" rotWithShape="0">
              <a:srgbClr val="FF7E1D">
                <a:alpha val="50000"/>
              </a:srgbClr>
            </a:outerShdw>
          </a:effectLst>
        </p:spPr>
      </p:pic>
      <p:sp>
        <p:nvSpPr>
          <p:cNvPr id="155" name="ZoneTexte 154"/>
          <p:cNvSpPr txBox="1"/>
          <p:nvPr/>
        </p:nvSpPr>
        <p:spPr>
          <a:xfrm>
            <a:off x="8173744" y="5339789"/>
            <a:ext cx="973403" cy="507831"/>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64x64 Probability bitmap</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156" name="ZoneTexte 155"/>
          <p:cNvSpPr txBox="1"/>
          <p:nvPr/>
        </p:nvSpPr>
        <p:spPr>
          <a:xfrm>
            <a:off x="4623584" y="5387300"/>
            <a:ext cx="1068167" cy="3693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from multiple maps</a:t>
            </a:r>
            <a:endParaRPr lang="fr-CA" sz="900" dirty="0">
              <a:solidFill>
                <a:schemeClr val="bg1"/>
              </a:solidFill>
              <a:latin typeface="Raleway Light" panose="020B0403030101060003" pitchFamily="34" charset="0"/>
              <a:cs typeface="Times New Roman" panose="02020603050405020304" pitchFamily="18" charset="0"/>
            </a:endParaRPr>
          </a:p>
        </p:txBody>
      </p:sp>
      <p:cxnSp>
        <p:nvCxnSpPr>
          <p:cNvPr id="158" name="Connecteur droit 157"/>
          <p:cNvCxnSpPr/>
          <p:nvPr/>
        </p:nvCxnSpPr>
        <p:spPr>
          <a:xfrm>
            <a:off x="5361916" y="2289291"/>
            <a:ext cx="41263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61" name="Connecteur droit 160"/>
          <p:cNvCxnSpPr/>
          <p:nvPr/>
        </p:nvCxnSpPr>
        <p:spPr>
          <a:xfrm>
            <a:off x="5774547" y="2289291"/>
            <a:ext cx="0" cy="386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5948124" y="2406684"/>
            <a:ext cx="617479" cy="532958"/>
          </a:xfrm>
          <a:prstGeom prst="rect">
            <a:avLst/>
          </a:prstGeom>
          <a:noFill/>
          <a:ln w="1270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cxnSp>
        <p:nvCxnSpPr>
          <p:cNvPr id="168" name="Connecteur droit avec flèche 167"/>
          <p:cNvCxnSpPr/>
          <p:nvPr/>
        </p:nvCxnSpPr>
        <p:spPr>
          <a:xfrm flipV="1">
            <a:off x="6492168" y="2135803"/>
            <a:ext cx="0" cy="26740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0" name="ZoneTexte 169"/>
              <p:cNvSpPr txBox="1"/>
              <p:nvPr/>
            </p:nvSpPr>
            <p:spPr>
              <a:xfrm>
                <a:off x="6208834" y="1797815"/>
                <a:ext cx="603698" cy="21358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CA"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h</m:t>
                          </m:r>
                        </m:e>
                        <m:sub>
                          <m:r>
                            <a:rPr lang="fr-FR" sz="788" i="1">
                              <a:solidFill>
                                <a:schemeClr val="bg1"/>
                              </a:solidFill>
                              <a:latin typeface="Cambria Math" panose="02040503050406030204" pitchFamily="18" charset="0"/>
                              <a:cs typeface="Times New Roman" panose="02020603050405020304" pitchFamily="18" charset="0"/>
                            </a:rPr>
                            <m:t>2</m:t>
                          </m:r>
                        </m:sub>
                      </m:sSub>
                    </m:oMath>
                  </m:oMathPara>
                </a14:m>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70" name="ZoneTexte 169"/>
              <p:cNvSpPr txBox="1">
                <a:spLocks noRot="1" noChangeAspect="1" noMove="1" noResize="1" noEditPoints="1" noAdjustHandles="1" noChangeArrowheads="1" noChangeShapeType="1" noTextEdit="1"/>
              </p:cNvSpPr>
              <p:nvPr/>
            </p:nvSpPr>
            <p:spPr>
              <a:xfrm>
                <a:off x="6208834" y="1797815"/>
                <a:ext cx="603698" cy="213585"/>
              </a:xfrm>
              <a:prstGeom prst="rect">
                <a:avLst/>
              </a:prstGeom>
              <a:blipFill>
                <a:blip r:embed="rId27"/>
                <a:stretch>
                  <a:fillRect/>
                </a:stretch>
              </a:blipFill>
            </p:spPr>
            <p:txBody>
              <a:bodyPr/>
              <a:lstStyle/>
              <a:p>
                <a:r>
                  <a:rPr lang="fr-CA">
                    <a:noFill/>
                  </a:rPr>
                  <a:t> </a:t>
                </a:r>
              </a:p>
            </p:txBody>
          </p:sp>
        </mc:Fallback>
      </mc:AlternateContent>
      <p:sp>
        <p:nvSpPr>
          <p:cNvPr id="171" name="ZoneTexte 170"/>
          <p:cNvSpPr txBox="1"/>
          <p:nvPr/>
        </p:nvSpPr>
        <p:spPr>
          <a:xfrm>
            <a:off x="5953568" y="2508121"/>
            <a:ext cx="606002" cy="369332"/>
          </a:xfrm>
          <a:prstGeom prst="rect">
            <a:avLst/>
          </a:prstGeom>
          <a:noFill/>
        </p:spPr>
        <p:txBody>
          <a:bodyPr wrap="square" rtlCol="0">
            <a:spAutoFit/>
          </a:bodyPr>
          <a:lstStyle/>
          <a:p>
            <a:pPr algn="ctr"/>
            <a:r>
              <a:rPr lang="fr-FR" sz="900" dirty="0">
                <a:solidFill>
                  <a:schemeClr val="bg1"/>
                </a:solidFill>
                <a:latin typeface="Raleway" panose="020B0503030101060003" pitchFamily="34" charset="0"/>
                <a:cs typeface="Times New Roman" panose="02020603050405020304" pitchFamily="18" charset="0"/>
              </a:rPr>
              <a:t>LSTM Cell</a:t>
            </a:r>
            <a:endParaRPr lang="fr-CA" sz="900" dirty="0">
              <a:solidFill>
                <a:schemeClr val="bg1"/>
              </a:solidFill>
              <a:latin typeface="Raleway" panose="020B0503030101060003" pitchFamily="34" charset="0"/>
              <a:cs typeface="Times New Roman" panose="02020603050405020304" pitchFamily="18" charset="0"/>
            </a:endParaRPr>
          </a:p>
        </p:txBody>
      </p:sp>
      <p:cxnSp>
        <p:nvCxnSpPr>
          <p:cNvPr id="173" name="Connecteur droit avec flèche 172"/>
          <p:cNvCxnSpPr>
            <a:stCxn id="172" idx="0"/>
          </p:cNvCxnSpPr>
          <p:nvPr/>
        </p:nvCxnSpPr>
        <p:spPr>
          <a:xfrm flipV="1">
            <a:off x="6259306" y="2942246"/>
            <a:ext cx="0" cy="26740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4" name="ZoneTexte 173"/>
              <p:cNvSpPr txBox="1"/>
              <p:nvPr/>
            </p:nvSpPr>
            <p:spPr>
              <a:xfrm>
                <a:off x="5961101" y="3346996"/>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2</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2</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74" name="ZoneTexte 173"/>
              <p:cNvSpPr txBox="1">
                <a:spLocks noRot="1" noChangeAspect="1" noMove="1" noResize="1" noEditPoints="1" noAdjustHandles="1" noChangeArrowheads="1" noChangeShapeType="1" noTextEdit="1"/>
              </p:cNvSpPr>
              <p:nvPr/>
            </p:nvSpPr>
            <p:spPr>
              <a:xfrm>
                <a:off x="5961101" y="3346996"/>
                <a:ext cx="603698" cy="213585"/>
              </a:xfrm>
              <a:prstGeom prst="rect">
                <a:avLst/>
              </a:prstGeom>
              <a:blipFill>
                <a:blip r:embed="rId4"/>
                <a:stretch>
                  <a:fillRect b="-5714"/>
                </a:stretch>
              </a:blipFill>
            </p:spPr>
            <p:txBody>
              <a:bodyPr/>
              <a:lstStyle/>
              <a:p>
                <a:r>
                  <a:rPr lang="fr-CA">
                    <a:noFill/>
                  </a:rPr>
                  <a:t> </a:t>
                </a:r>
              </a:p>
            </p:txBody>
          </p:sp>
        </mc:Fallback>
      </mc:AlternateContent>
      <p:cxnSp>
        <p:nvCxnSpPr>
          <p:cNvPr id="175" name="Connecteur droit avec flèche 174"/>
          <p:cNvCxnSpPr/>
          <p:nvPr/>
        </p:nvCxnSpPr>
        <p:spPr>
          <a:xfrm flipV="1">
            <a:off x="6907621" y="2673864"/>
            <a:ext cx="176267"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6" name="Connecteur droit 175"/>
          <p:cNvCxnSpPr/>
          <p:nvPr/>
        </p:nvCxnSpPr>
        <p:spPr>
          <a:xfrm>
            <a:off x="6494990" y="2287554"/>
            <a:ext cx="41263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77" name="Connecteur droit 176"/>
          <p:cNvCxnSpPr/>
          <p:nvPr/>
        </p:nvCxnSpPr>
        <p:spPr>
          <a:xfrm>
            <a:off x="6907621" y="2287554"/>
            <a:ext cx="0" cy="386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ZoneTexte 177"/>
          <p:cNvSpPr txBox="1"/>
          <p:nvPr/>
        </p:nvSpPr>
        <p:spPr>
          <a:xfrm>
            <a:off x="6916667" y="2384631"/>
            <a:ext cx="603698" cy="438582"/>
          </a:xfrm>
          <a:prstGeom prst="rect">
            <a:avLst/>
          </a:prstGeom>
          <a:noFill/>
        </p:spPr>
        <p:txBody>
          <a:bodyPr wrap="square" rtlCol="0">
            <a:spAutoFit/>
          </a:bodyPr>
          <a:lstStyle/>
          <a:p>
            <a:pPr algn="ctr"/>
            <a:r>
              <a:rPr lang="fr-FR" sz="2250" dirty="0">
                <a:solidFill>
                  <a:schemeClr val="bg1"/>
                </a:solidFill>
                <a:latin typeface="Raleway Light" panose="020B0403030101060003" pitchFamily="34" charset="0"/>
                <a:cs typeface="Times New Roman" panose="02020603050405020304" pitchFamily="18" charset="0"/>
              </a:rPr>
              <a:t>…</a:t>
            </a:r>
            <a:endParaRPr lang="fr-CA" sz="2250" dirty="0">
              <a:solidFill>
                <a:schemeClr val="bg1"/>
              </a:solidFill>
              <a:latin typeface="Raleway Light" panose="020B0403030101060003" pitchFamily="34" charset="0"/>
              <a:cs typeface="Times New Roman" panose="02020603050405020304" pitchFamily="18" charset="0"/>
            </a:endParaRPr>
          </a:p>
        </p:txBody>
      </p:sp>
      <p:cxnSp>
        <p:nvCxnSpPr>
          <p:cNvPr id="179" name="Connecteur droit avec flèche 178"/>
          <p:cNvCxnSpPr/>
          <p:nvPr/>
        </p:nvCxnSpPr>
        <p:spPr>
          <a:xfrm flipV="1">
            <a:off x="8276147" y="2695082"/>
            <a:ext cx="176267"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80" name="Connecteur droit 179"/>
          <p:cNvCxnSpPr/>
          <p:nvPr/>
        </p:nvCxnSpPr>
        <p:spPr>
          <a:xfrm>
            <a:off x="7863517" y="2308772"/>
            <a:ext cx="412631"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81" name="Connecteur droit 180"/>
          <p:cNvCxnSpPr/>
          <p:nvPr/>
        </p:nvCxnSpPr>
        <p:spPr>
          <a:xfrm>
            <a:off x="8276147" y="2308772"/>
            <a:ext cx="0" cy="386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2" name="Rectangle 181"/>
          <p:cNvSpPr/>
          <p:nvPr/>
        </p:nvSpPr>
        <p:spPr>
          <a:xfrm>
            <a:off x="7352635" y="2407589"/>
            <a:ext cx="617479" cy="532958"/>
          </a:xfrm>
          <a:prstGeom prst="rect">
            <a:avLst/>
          </a:prstGeom>
          <a:noFill/>
          <a:ln w="1270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83" name="ZoneTexte 182"/>
          <p:cNvSpPr txBox="1"/>
          <p:nvPr/>
        </p:nvSpPr>
        <p:spPr>
          <a:xfrm>
            <a:off x="7358080" y="2509026"/>
            <a:ext cx="606002" cy="369332"/>
          </a:xfrm>
          <a:prstGeom prst="rect">
            <a:avLst/>
          </a:prstGeom>
          <a:noFill/>
        </p:spPr>
        <p:txBody>
          <a:bodyPr wrap="square" rtlCol="0">
            <a:spAutoFit/>
          </a:bodyPr>
          <a:lstStyle/>
          <a:p>
            <a:pPr algn="ctr"/>
            <a:r>
              <a:rPr lang="fr-FR" sz="900" dirty="0">
                <a:solidFill>
                  <a:schemeClr val="bg1"/>
                </a:solidFill>
                <a:latin typeface="Raleway" panose="020B0503030101060003" pitchFamily="34" charset="0"/>
                <a:cs typeface="Times New Roman" panose="02020603050405020304" pitchFamily="18" charset="0"/>
              </a:rPr>
              <a:t>LSTM Cell</a:t>
            </a:r>
            <a:endParaRPr lang="fr-CA" sz="900" dirty="0">
              <a:solidFill>
                <a:schemeClr val="bg1"/>
              </a:solidFill>
              <a:latin typeface="Raleway" panose="020B0503030101060003" pitchFamily="34" charset="0"/>
              <a:cs typeface="Times New Roman" panose="02020603050405020304" pitchFamily="18" charset="0"/>
            </a:endParaRPr>
          </a:p>
        </p:txBody>
      </p:sp>
      <p:cxnSp>
        <p:nvCxnSpPr>
          <p:cNvPr id="185" name="Connecteur droit avec flèche 184"/>
          <p:cNvCxnSpPr>
            <a:stCxn id="184" idx="0"/>
          </p:cNvCxnSpPr>
          <p:nvPr/>
        </p:nvCxnSpPr>
        <p:spPr>
          <a:xfrm flipV="1">
            <a:off x="7663817" y="2943151"/>
            <a:ext cx="0" cy="267407"/>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6" name="ZoneTexte 185"/>
              <p:cNvSpPr txBox="1"/>
              <p:nvPr/>
            </p:nvSpPr>
            <p:spPr>
              <a:xfrm>
                <a:off x="7365613" y="3347901"/>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𝑥</m:t>
                        </m:r>
                      </m:e>
                      <m:sub>
                        <m:r>
                          <a:rPr lang="fr-FR" sz="788" i="1">
                            <a:solidFill>
                              <a:schemeClr val="bg1"/>
                            </a:solidFill>
                            <a:latin typeface="Cambria Math" panose="02040503050406030204" pitchFamily="18" charset="0"/>
                            <a:cs typeface="Times New Roman" panose="02020603050405020304" pitchFamily="18" charset="0"/>
                          </a:rPr>
                          <m:t>𝑛</m:t>
                        </m:r>
                      </m:sub>
                    </m:sSub>
                  </m:oMath>
                </a14:m>
                <a:r>
                  <a:rPr lang="fr-FR" sz="788" dirty="0">
                    <a:solidFill>
                      <a:schemeClr val="bg1"/>
                    </a:solidFill>
                    <a:latin typeface="Raleway Light" panose="020B0403030101060003" pitchFamily="34" charset="0"/>
                    <a:cs typeface="Times New Roman" panose="02020603050405020304" pitchFamily="18" charset="0"/>
                  </a:rPr>
                  <a:t>, </a:t>
                </a:r>
                <a14:m>
                  <m:oMath xmlns:m="http://schemas.openxmlformats.org/officeDocument/2006/math">
                    <m:sSub>
                      <m:sSubPr>
                        <m:ctrlPr>
                          <a:rPr lang="fr-FR" sz="788" i="1">
                            <a:solidFill>
                              <a:schemeClr val="bg1"/>
                            </a:solidFill>
                            <a:latin typeface="Cambria Math" panose="02040503050406030204" pitchFamily="18" charset="0"/>
                            <a:cs typeface="Times New Roman" panose="02020603050405020304" pitchFamily="18" charset="0"/>
                          </a:rPr>
                        </m:ctrlPr>
                      </m:sSubPr>
                      <m:e>
                        <m:r>
                          <a:rPr lang="fr-FR" sz="788" i="1">
                            <a:solidFill>
                              <a:schemeClr val="bg1"/>
                            </a:solidFill>
                            <a:latin typeface="Cambria Math" panose="02040503050406030204" pitchFamily="18" charset="0"/>
                            <a:cs typeface="Times New Roman" panose="02020603050405020304" pitchFamily="18" charset="0"/>
                          </a:rPr>
                          <m:t>𝑦</m:t>
                        </m:r>
                      </m:e>
                      <m:sub>
                        <m:r>
                          <a:rPr lang="fr-FR" sz="788" i="1">
                            <a:solidFill>
                              <a:schemeClr val="bg1"/>
                            </a:solidFill>
                            <a:latin typeface="Cambria Math" panose="02040503050406030204" pitchFamily="18" charset="0"/>
                            <a:cs typeface="Times New Roman" panose="02020603050405020304" pitchFamily="18" charset="0"/>
                          </a:rPr>
                          <m:t>𝑛</m:t>
                        </m:r>
                      </m:sub>
                    </m:sSub>
                  </m:oMath>
                </a14:m>
                <a:r>
                  <a:rPr lang="fr-FR" sz="788" dirty="0">
                    <a:solidFill>
                      <a:schemeClr val="bg1"/>
                    </a:solidFill>
                    <a:latin typeface="Raleway Light" panose="020B0403030101060003" pitchFamily="34" charset="0"/>
                    <a:cs typeface="Times New Roman" panose="02020603050405020304" pitchFamily="18" charset="0"/>
                  </a:rPr>
                  <a:t>)</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86" name="ZoneTexte 185"/>
              <p:cNvSpPr txBox="1">
                <a:spLocks noRot="1" noChangeAspect="1" noMove="1" noResize="1" noEditPoints="1" noAdjustHandles="1" noChangeArrowheads="1" noChangeShapeType="1" noTextEdit="1"/>
              </p:cNvSpPr>
              <p:nvPr/>
            </p:nvSpPr>
            <p:spPr>
              <a:xfrm>
                <a:off x="7365613" y="3347901"/>
                <a:ext cx="603698" cy="213585"/>
              </a:xfrm>
              <a:prstGeom prst="rect">
                <a:avLst/>
              </a:prstGeom>
              <a:blipFill>
                <a:blip r:embed="rId28"/>
                <a:stretch>
                  <a:fillRect b="-5714"/>
                </a:stretch>
              </a:blipFill>
            </p:spPr>
            <p:txBody>
              <a:bodyPr/>
              <a:lstStyle/>
              <a:p>
                <a:r>
                  <a:rPr lang="fr-CA">
                    <a:noFill/>
                  </a:rPr>
                  <a:t> </a:t>
                </a:r>
              </a:p>
            </p:txBody>
          </p:sp>
        </mc:Fallback>
      </mc:AlternateContent>
      <p:cxnSp>
        <p:nvCxnSpPr>
          <p:cNvPr id="187" name="Connecteur droit 186"/>
          <p:cNvCxnSpPr/>
          <p:nvPr/>
        </p:nvCxnSpPr>
        <p:spPr>
          <a:xfrm>
            <a:off x="7860728" y="2308772"/>
            <a:ext cx="0" cy="94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4" name="ZoneTexte 193"/>
              <p:cNvSpPr txBox="1"/>
              <p:nvPr/>
            </p:nvSpPr>
            <p:spPr>
              <a:xfrm>
                <a:off x="8546572" y="224550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1</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94" name="ZoneTexte 193"/>
              <p:cNvSpPr txBox="1">
                <a:spLocks noRot="1" noChangeAspect="1" noMove="1" noResize="1" noEditPoints="1" noAdjustHandles="1" noChangeArrowheads="1" noChangeShapeType="1" noTextEdit="1"/>
              </p:cNvSpPr>
              <p:nvPr/>
            </p:nvSpPr>
            <p:spPr>
              <a:xfrm>
                <a:off x="8546572" y="2245503"/>
                <a:ext cx="603698" cy="213585"/>
              </a:xfrm>
              <a:prstGeom prst="rect">
                <a:avLst/>
              </a:prstGeom>
              <a:blipFill>
                <a:blip r:embed="rId13"/>
                <a:stretch>
                  <a:fillRect b="-5714"/>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95" name="ZoneTexte 194"/>
              <p:cNvSpPr txBox="1"/>
              <p:nvPr/>
            </p:nvSpPr>
            <p:spPr>
              <a:xfrm>
                <a:off x="8546901" y="2419402"/>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2</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95" name="ZoneTexte 194"/>
              <p:cNvSpPr txBox="1">
                <a:spLocks noRot="1" noChangeAspect="1" noMove="1" noResize="1" noEditPoints="1" noAdjustHandles="1" noChangeArrowheads="1" noChangeShapeType="1" noTextEdit="1"/>
              </p:cNvSpPr>
              <p:nvPr/>
            </p:nvSpPr>
            <p:spPr>
              <a:xfrm>
                <a:off x="8546901" y="2419402"/>
                <a:ext cx="603698" cy="213585"/>
              </a:xfrm>
              <a:prstGeom prst="rect">
                <a:avLst/>
              </a:prstGeom>
              <a:blipFill>
                <a:blip r:embed="rId14"/>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96" name="ZoneTexte 195"/>
              <p:cNvSpPr txBox="1"/>
              <p:nvPr/>
            </p:nvSpPr>
            <p:spPr>
              <a:xfrm>
                <a:off x="8546572" y="2594040"/>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3</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96" name="ZoneTexte 195"/>
              <p:cNvSpPr txBox="1">
                <a:spLocks noRot="1" noChangeAspect="1" noMove="1" noResize="1" noEditPoints="1" noAdjustHandles="1" noChangeArrowheads="1" noChangeShapeType="1" noTextEdit="1"/>
              </p:cNvSpPr>
              <p:nvPr/>
            </p:nvSpPr>
            <p:spPr>
              <a:xfrm>
                <a:off x="8546572" y="2594040"/>
                <a:ext cx="603698" cy="213585"/>
              </a:xfrm>
              <a:prstGeom prst="rect">
                <a:avLst/>
              </a:prstGeom>
              <a:blipFill>
                <a:blip r:embed="rId23"/>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97" name="ZoneTexte 196"/>
              <p:cNvSpPr txBox="1"/>
              <p:nvPr/>
            </p:nvSpPr>
            <p:spPr>
              <a:xfrm>
                <a:off x="8544330" y="2772107"/>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4</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97" name="ZoneTexte 196"/>
              <p:cNvSpPr txBox="1">
                <a:spLocks noRot="1" noChangeAspect="1" noMove="1" noResize="1" noEditPoints="1" noAdjustHandles="1" noChangeArrowheads="1" noChangeShapeType="1" noTextEdit="1"/>
              </p:cNvSpPr>
              <p:nvPr/>
            </p:nvSpPr>
            <p:spPr>
              <a:xfrm>
                <a:off x="8544330" y="2772107"/>
                <a:ext cx="603698" cy="213585"/>
              </a:xfrm>
              <a:prstGeom prst="rect">
                <a:avLst/>
              </a:prstGeom>
              <a:blipFill>
                <a:blip r:embed="rId16"/>
                <a:stretch>
                  <a:fillRect b="-2857"/>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98" name="ZoneTexte 197"/>
              <p:cNvSpPr txBox="1"/>
              <p:nvPr/>
            </p:nvSpPr>
            <p:spPr>
              <a:xfrm>
                <a:off x="8545549" y="2953693"/>
                <a:ext cx="603698" cy="213585"/>
              </a:xfrm>
              <a:prstGeom prst="rect">
                <a:avLst/>
              </a:prstGeom>
              <a:noFill/>
            </p:spPr>
            <p:txBody>
              <a:bodyPr wrap="square" rtlCol="0">
                <a:spAutoFit/>
              </a:bodyPr>
              <a:lstStyle/>
              <a:p>
                <a:pPr algn="ctr"/>
                <a:r>
                  <a:rPr lang="fr-FR" sz="788" dirty="0">
                    <a:solidFill>
                      <a:schemeClr val="bg1"/>
                    </a:solidFill>
                    <a:latin typeface="Raleway Light" panose="020B0403030101060003" pitchFamily="34" charset="0"/>
                    <a:cs typeface="Times New Roman" panose="02020603050405020304" pitchFamily="18" charset="0"/>
                  </a:rPr>
                  <a:t>P(</a:t>
                </a:r>
                <a14:m>
                  <m:oMath xmlns:m="http://schemas.openxmlformats.org/officeDocument/2006/math">
                    <m:sSub>
                      <m:sSubPr>
                        <m:ctrlPr>
                          <a:rPr lang="fr-FR" sz="788" i="1">
                            <a:solidFill>
                              <a:schemeClr val="accent6">
                                <a:lumMod val="60000"/>
                                <a:lumOff val="40000"/>
                              </a:schemeClr>
                            </a:solidFill>
                            <a:latin typeface="Cambria Math" panose="02040503050406030204" pitchFamily="18" charset="0"/>
                            <a:cs typeface="Times New Roman" panose="02020603050405020304" pitchFamily="18" charset="0"/>
                          </a:rPr>
                        </m:ctrlPr>
                      </m:sSubPr>
                      <m:e>
                        <m:r>
                          <a:rPr lang="fr-FR" sz="788" i="1">
                            <a:solidFill>
                              <a:schemeClr val="accent6">
                                <a:lumMod val="60000"/>
                                <a:lumOff val="40000"/>
                              </a:schemeClr>
                            </a:solidFill>
                            <a:latin typeface="Cambria Math" panose="02040503050406030204" pitchFamily="18" charset="0"/>
                            <a:cs typeface="Times New Roman" panose="02020603050405020304" pitchFamily="18" charset="0"/>
                          </a:rPr>
                          <m:t>𝐺</m:t>
                        </m:r>
                      </m:e>
                      <m:sub>
                        <m:r>
                          <a:rPr lang="fr-FR" sz="788" i="1">
                            <a:solidFill>
                              <a:schemeClr val="accent6">
                                <a:lumMod val="60000"/>
                                <a:lumOff val="40000"/>
                              </a:schemeClr>
                            </a:solidFill>
                            <a:latin typeface="Cambria Math" panose="02040503050406030204" pitchFamily="18" charset="0"/>
                            <a:cs typeface="Times New Roman" panose="02020603050405020304" pitchFamily="18" charset="0"/>
                          </a:rPr>
                          <m:t>5</m:t>
                        </m:r>
                      </m:sub>
                    </m:sSub>
                    <m:r>
                      <a:rPr lang="fr-FR" sz="788" i="1">
                        <a:solidFill>
                          <a:schemeClr val="bg1"/>
                        </a:solidFill>
                        <a:latin typeface="Cambria Math" panose="02040503050406030204" pitchFamily="18" charset="0"/>
                        <a:cs typeface="Times New Roman" panose="02020603050405020304" pitchFamily="18" charset="0"/>
                      </a:rPr>
                      <m:t>|</m:t>
                    </m:r>
                  </m:oMath>
                </a14:m>
                <a:r>
                  <a:rPr lang="fr-FR" sz="788" dirty="0">
                    <a:solidFill>
                      <a:schemeClr val="bg1"/>
                    </a:solidFill>
                    <a:latin typeface="Raleway Light" panose="020B0403030101060003" pitchFamily="34" charset="0"/>
                    <a:cs typeface="Times New Roman" panose="02020603050405020304" pitchFamily="18" charset="0"/>
                  </a:rPr>
                  <a:t>O)</a:t>
                </a:r>
                <a:endParaRPr lang="fr-CA" sz="788" dirty="0">
                  <a:solidFill>
                    <a:schemeClr val="bg1"/>
                  </a:solidFill>
                  <a:latin typeface="Raleway Light" panose="020B0403030101060003" pitchFamily="34" charset="0"/>
                  <a:cs typeface="Times New Roman" panose="02020603050405020304" pitchFamily="18" charset="0"/>
                </a:endParaRPr>
              </a:p>
            </p:txBody>
          </p:sp>
        </mc:Choice>
        <mc:Fallback xmlns="">
          <p:sp>
            <p:nvSpPr>
              <p:cNvPr id="198" name="ZoneTexte 197"/>
              <p:cNvSpPr txBox="1">
                <a:spLocks noRot="1" noChangeAspect="1" noMove="1" noResize="1" noEditPoints="1" noAdjustHandles="1" noChangeArrowheads="1" noChangeShapeType="1" noTextEdit="1"/>
              </p:cNvSpPr>
              <p:nvPr/>
            </p:nvSpPr>
            <p:spPr>
              <a:xfrm>
                <a:off x="8545549" y="2953693"/>
                <a:ext cx="603698" cy="213585"/>
              </a:xfrm>
              <a:prstGeom prst="rect">
                <a:avLst/>
              </a:prstGeom>
              <a:blipFill>
                <a:blip r:embed="rId25"/>
                <a:stretch>
                  <a:fillRect b="-2857"/>
                </a:stretch>
              </a:blipFill>
            </p:spPr>
            <p:txBody>
              <a:bodyPr/>
              <a:lstStyle/>
              <a:p>
                <a:r>
                  <a:rPr lang="fr-CA">
                    <a:noFill/>
                  </a:rPr>
                  <a:t> </a:t>
                </a:r>
              </a:p>
            </p:txBody>
          </p:sp>
        </mc:Fallback>
      </mc:AlternateContent>
      <p:sp>
        <p:nvSpPr>
          <p:cNvPr id="163" name="Accolade ouvrante 162"/>
          <p:cNvSpPr/>
          <p:nvPr/>
        </p:nvSpPr>
        <p:spPr>
          <a:xfrm rot="5400000">
            <a:off x="6400705" y="106626"/>
            <a:ext cx="199722" cy="3351959"/>
          </a:xfrm>
          <a:prstGeom prst="leftBrace">
            <a:avLst>
              <a:gd name="adj1" fmla="val 67179"/>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164" name="ZoneTexte 163"/>
          <p:cNvSpPr txBox="1"/>
          <p:nvPr/>
        </p:nvSpPr>
        <p:spPr>
          <a:xfrm>
            <a:off x="6008214" y="1430778"/>
            <a:ext cx="973403" cy="230832"/>
          </a:xfrm>
          <a:prstGeom prst="rect">
            <a:avLst/>
          </a:prstGeom>
          <a:noFill/>
        </p:spPr>
        <p:txBody>
          <a:bodyPr wrap="square" rtlCol="0">
            <a:spAutoFit/>
          </a:bodyPr>
          <a:lstStyle/>
          <a:p>
            <a:pPr algn="ctr"/>
            <a:r>
              <a:rPr lang="fr-FR" sz="900" dirty="0">
                <a:solidFill>
                  <a:schemeClr val="bg1"/>
                </a:solidFill>
                <a:latin typeface="Raleway Light" panose="020B0403030101060003" pitchFamily="34" charset="0"/>
                <a:cs typeface="Times New Roman" panose="02020603050405020304" pitchFamily="18" charset="0"/>
              </a:rPr>
              <a:t>100 units</a:t>
            </a:r>
            <a:endParaRPr lang="fr-CA" sz="900" dirty="0">
              <a:solidFill>
                <a:schemeClr val="bg1"/>
              </a:solidFill>
              <a:latin typeface="Raleway Light" panose="020B0403030101060003" pitchFamily="34" charset="0"/>
              <a:cs typeface="Times New Roman" panose="02020603050405020304" pitchFamily="18" charset="0"/>
            </a:endParaRPr>
          </a:p>
        </p:txBody>
      </p:sp>
      <p:sp>
        <p:nvSpPr>
          <p:cNvPr id="166" name="Title 1"/>
          <p:cNvSpPr txBox="1">
            <a:spLocks/>
          </p:cNvSpPr>
          <p:nvPr/>
        </p:nvSpPr>
        <p:spPr bwMode="auto">
          <a:xfrm>
            <a:off x="0" y="924421"/>
            <a:ext cx="9149247" cy="518402"/>
          </a:xfrm>
          <a:prstGeom prst="rect">
            <a:avLst/>
          </a:prstGeom>
          <a:noFill/>
          <a:ln w="9525">
            <a:noFill/>
            <a:miter lim="800000"/>
            <a:headEnd/>
            <a:tailEnd/>
          </a:ln>
          <a:effectLst>
            <a:outerShdw blurRad="127000" algn="ctr" rotWithShape="0">
              <a:srgbClr val="FF7E1D"/>
            </a:outerShdw>
          </a:effectLst>
        </p:spPr>
        <p:txBody>
          <a:bodyPr vert="horz" wrap="square" lIns="68580" tIns="34290" rIns="68580" bIns="34290" numCol="1" anchor="ctr" anchorCtr="0" compatLnSpc="1">
            <a:prstTxWarp prst="textNoShape">
              <a:avLst/>
            </a:prstTxWarp>
          </a:bodyPr>
          <a:lstStyle>
            <a:lvl1pPr algn="ctr" defTabSz="457200" rtl="0" eaLnBrk="1" fontAlgn="base" hangingPunct="1">
              <a:spcBef>
                <a:spcPct val="0"/>
              </a:spcBef>
              <a:spcAft>
                <a:spcPct val="0"/>
              </a:spcAft>
              <a:defRPr sz="2800" b="1" kern="1200">
                <a:solidFill>
                  <a:schemeClr val="accent3">
                    <a:lumMod val="50000"/>
                  </a:schemeClr>
                </a:solidFill>
                <a:latin typeface="Arial" charset="0"/>
                <a:ea typeface="+mj-ea"/>
                <a:cs typeface="+mj-cs"/>
              </a:defRPr>
            </a:lvl1pPr>
            <a:lvl2pPr algn="ctr" defTabSz="457200" rtl="0" eaLnBrk="1" fontAlgn="base" hangingPunct="1">
              <a:spcBef>
                <a:spcPct val="0"/>
              </a:spcBef>
              <a:spcAft>
                <a:spcPct val="0"/>
              </a:spcAft>
              <a:defRPr sz="2800" b="1">
                <a:solidFill>
                  <a:srgbClr val="002060"/>
                </a:solidFill>
                <a:latin typeface="Arial" charset="0"/>
              </a:defRPr>
            </a:lvl2pPr>
            <a:lvl3pPr algn="ctr" defTabSz="457200" rtl="0" eaLnBrk="1" fontAlgn="base" hangingPunct="1">
              <a:spcBef>
                <a:spcPct val="0"/>
              </a:spcBef>
              <a:spcAft>
                <a:spcPct val="0"/>
              </a:spcAft>
              <a:defRPr sz="2800" b="1">
                <a:solidFill>
                  <a:srgbClr val="002060"/>
                </a:solidFill>
                <a:latin typeface="Arial" charset="0"/>
              </a:defRPr>
            </a:lvl3pPr>
            <a:lvl4pPr algn="ctr" defTabSz="457200" rtl="0" eaLnBrk="1" fontAlgn="base" hangingPunct="1">
              <a:spcBef>
                <a:spcPct val="0"/>
              </a:spcBef>
              <a:spcAft>
                <a:spcPct val="0"/>
              </a:spcAft>
              <a:defRPr sz="2800" b="1">
                <a:solidFill>
                  <a:srgbClr val="002060"/>
                </a:solidFill>
                <a:latin typeface="Arial" charset="0"/>
              </a:defRPr>
            </a:lvl4pPr>
            <a:lvl5pPr algn="ctr" defTabSz="457200" rtl="0" eaLnBrk="1" fontAlgn="base" hangingPunct="1">
              <a:spcBef>
                <a:spcPct val="0"/>
              </a:spcBef>
              <a:spcAft>
                <a:spcPct val="0"/>
              </a:spcAft>
              <a:defRPr sz="2800" b="1">
                <a:solidFill>
                  <a:srgbClr val="002060"/>
                </a:solidFill>
                <a:latin typeface="Arial"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a:lstStyle>
          <a:p>
            <a:r>
              <a:rPr lang="fr-CA" sz="2625" b="0" dirty="0">
                <a:solidFill>
                  <a:schemeClr val="accent6">
                    <a:lumMod val="60000"/>
                    <a:lumOff val="40000"/>
                  </a:schemeClr>
                </a:solidFill>
                <a:latin typeface="Raleway Light" panose="020B0403030101060003" pitchFamily="34" charset="0"/>
              </a:rPr>
              <a:t>Architectures des réseaux pour la navigation</a:t>
            </a:r>
          </a:p>
        </p:txBody>
      </p:sp>
      <p:pic>
        <p:nvPicPr>
          <p:cNvPr id="167" name="Image 84"/>
          <p:cNvPicPr>
            <a:picLocks noChangeAspect="1"/>
          </p:cNvPicPr>
          <p:nvPr/>
        </p:nvPicPr>
        <p:blipFill>
          <a:blip r:embed="rId19">
            <a:extLst>
              <a:ext uri="{BEBA8EAE-BF5A-486C-A8C5-ECC9F3942E4B}">
                <a14:imgProps xmlns:a14="http://schemas.microsoft.com/office/drawing/2010/main">
                  <a14:imgLayer r:embed="rId20">
                    <a14:imgEffect>
                      <a14:sharpenSoften amount="100000"/>
                    </a14:imgEffect>
                  </a14:imgLayer>
                </a14:imgProps>
              </a:ext>
              <a:ext uri="{28A0092B-C50C-407E-A947-70E740481C1C}">
                <a14:useLocalDpi xmlns:a14="http://schemas.microsoft.com/office/drawing/2010/main" val="0"/>
              </a:ext>
            </a:extLst>
          </a:blip>
          <a:stretch>
            <a:fillRect/>
          </a:stretch>
        </p:blipFill>
        <p:spPr>
          <a:xfrm>
            <a:off x="4655796" y="4213939"/>
            <a:ext cx="975730" cy="975730"/>
          </a:xfrm>
          <a:prstGeom prst="rect">
            <a:avLst/>
          </a:prstGeom>
          <a:ln w="12700">
            <a:solidFill>
              <a:schemeClr val="accent6">
                <a:lumMod val="60000"/>
                <a:lumOff val="40000"/>
              </a:schemeClr>
            </a:solidFill>
          </a:ln>
          <a:effectLst>
            <a:outerShdw blurRad="127000" algn="ctr" rotWithShape="0">
              <a:srgbClr val="FF7E1D">
                <a:alpha val="50000"/>
              </a:srgbClr>
            </a:outerShdw>
          </a:effectLst>
        </p:spPr>
      </p:pic>
      <p:sp>
        <p:nvSpPr>
          <p:cNvPr id="188" name="Rectangle 187"/>
          <p:cNvSpPr/>
          <p:nvPr/>
        </p:nvSpPr>
        <p:spPr>
          <a:xfrm>
            <a:off x="5417176" y="4219244"/>
            <a:ext cx="202500" cy="202500"/>
          </a:xfrm>
          <a:prstGeom prst="rect">
            <a:avLst/>
          </a:prstGeom>
          <a:noFill/>
          <a:ln w="44450">
            <a:solidFill>
              <a:srgbClr val="4FFFD5"/>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CA" dirty="0"/>
          </a:p>
        </p:txBody>
      </p:sp>
      <p:sp>
        <p:nvSpPr>
          <p:cNvPr id="4" name="Rectangle 3"/>
          <p:cNvSpPr/>
          <p:nvPr/>
        </p:nvSpPr>
        <p:spPr>
          <a:xfrm>
            <a:off x="1387800" y="1741604"/>
            <a:ext cx="194400" cy="1485000"/>
          </a:xfrm>
          <a:prstGeom prst="rect">
            <a:avLst/>
          </a:prstGeom>
          <a:noFill/>
          <a:ln w="1905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2" name="Rectangle 11"/>
          <p:cNvSpPr/>
          <p:nvPr/>
        </p:nvSpPr>
        <p:spPr>
          <a:xfrm>
            <a:off x="1877580" y="1741604"/>
            <a:ext cx="192024" cy="1485000"/>
          </a:xfrm>
          <a:prstGeom prst="rect">
            <a:avLst/>
          </a:prstGeom>
          <a:noFill/>
          <a:ln w="1905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3" name="Rectangle 12"/>
          <p:cNvSpPr/>
          <p:nvPr/>
        </p:nvSpPr>
        <p:spPr>
          <a:xfrm>
            <a:off x="2369288" y="2112854"/>
            <a:ext cx="192024" cy="742500"/>
          </a:xfrm>
          <a:prstGeom prst="rect">
            <a:avLst/>
          </a:prstGeom>
          <a:noFill/>
          <a:ln w="1905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4" name="Rectangle 13"/>
          <p:cNvSpPr/>
          <p:nvPr/>
        </p:nvSpPr>
        <p:spPr>
          <a:xfrm>
            <a:off x="2860997" y="2295968"/>
            <a:ext cx="192024" cy="372600"/>
          </a:xfrm>
          <a:prstGeom prst="rect">
            <a:avLst/>
          </a:prstGeom>
          <a:noFill/>
          <a:ln w="19050">
            <a:solidFill>
              <a:schemeClr val="accent6">
                <a:lumMod val="60000"/>
                <a:lumOff val="40000"/>
              </a:schemeClr>
            </a:solidFill>
          </a:ln>
          <a:effectLst>
            <a:outerShdw blurRad="127000" algn="ctr" rotWithShape="0">
              <a:srgbClr val="FF7E1D"/>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useBgFill="1">
        <p:nvSpPr>
          <p:cNvPr id="73" name="Ellipse 72"/>
          <p:cNvSpPr/>
          <p:nvPr/>
        </p:nvSpPr>
        <p:spPr>
          <a:xfrm>
            <a:off x="5059970" y="3207050"/>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80" name="Ellipse 79"/>
          <p:cNvSpPr/>
          <p:nvPr/>
        </p:nvSpPr>
        <p:spPr>
          <a:xfrm>
            <a:off x="5294416" y="1995971"/>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69" name="Ellipse 168"/>
          <p:cNvSpPr/>
          <p:nvPr/>
        </p:nvSpPr>
        <p:spPr>
          <a:xfrm>
            <a:off x="6424570" y="1996366"/>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72" name="Ellipse 171"/>
          <p:cNvSpPr/>
          <p:nvPr/>
        </p:nvSpPr>
        <p:spPr>
          <a:xfrm>
            <a:off x="6191806" y="3209653"/>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84" name="Ellipse 183"/>
          <p:cNvSpPr/>
          <p:nvPr/>
        </p:nvSpPr>
        <p:spPr>
          <a:xfrm>
            <a:off x="7596317" y="3210558"/>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89" name="Ellipse 188"/>
          <p:cNvSpPr/>
          <p:nvPr/>
        </p:nvSpPr>
        <p:spPr>
          <a:xfrm>
            <a:off x="8493749" y="2982374"/>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90" name="Ellipse 189"/>
          <p:cNvSpPr/>
          <p:nvPr/>
        </p:nvSpPr>
        <p:spPr>
          <a:xfrm>
            <a:off x="8493749" y="2804375"/>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91" name="Ellipse 190"/>
          <p:cNvSpPr/>
          <p:nvPr/>
        </p:nvSpPr>
        <p:spPr>
          <a:xfrm>
            <a:off x="8493749" y="2626377"/>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92" name="Ellipse 191"/>
          <p:cNvSpPr/>
          <p:nvPr/>
        </p:nvSpPr>
        <p:spPr>
          <a:xfrm>
            <a:off x="8493749" y="2449415"/>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useBgFill="1">
        <p:nvSpPr>
          <p:cNvPr id="193" name="Ellipse 192"/>
          <p:cNvSpPr/>
          <p:nvPr/>
        </p:nvSpPr>
        <p:spPr>
          <a:xfrm>
            <a:off x="8493749" y="2271417"/>
            <a:ext cx="135000" cy="135000"/>
          </a:xfrm>
          <a:prstGeom prst="ellipse">
            <a:avLst/>
          </a:prstGeom>
          <a:ln w="12700">
            <a:solidFill>
              <a:schemeClr val="accent6">
                <a:lumMod val="60000"/>
                <a:lumOff val="40000"/>
              </a:schemeClr>
            </a:solidFill>
          </a:ln>
          <a:effectLst>
            <a:outerShdw blurRad="127000" algn="ctr" rotWithShape="0">
              <a:srgbClr val="FF7E1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3" name="Connecteur droit 2"/>
          <p:cNvCxnSpPr/>
          <p:nvPr/>
        </p:nvCxnSpPr>
        <p:spPr>
          <a:xfrm>
            <a:off x="-16019" y="3861048"/>
            <a:ext cx="9165266" cy="0"/>
          </a:xfrm>
          <a:prstGeom prst="line">
            <a:avLst/>
          </a:prstGeom>
          <a:ln w="12700">
            <a:gradFill flip="none" rotWithShape="1">
              <a:gsLst>
                <a:gs pos="0">
                  <a:schemeClr val="accent1">
                    <a:lumMod val="5000"/>
                    <a:lumOff val="95000"/>
                    <a:alpha val="0"/>
                  </a:schemeClr>
                </a:gs>
                <a:gs pos="50000">
                  <a:srgbClr val="FAFCFD"/>
                </a:gs>
                <a:gs pos="100000">
                  <a:schemeClr val="bg1">
                    <a:alpha val="0"/>
                  </a:schemeClr>
                </a:gs>
              </a:gsLst>
              <a:lin ang="0" scaled="1"/>
              <a:tileRect/>
            </a:gradFill>
          </a:ln>
          <a:effectLst>
            <a:outerShdw blurRad="127000" algn="ctr" rotWithShape="0">
              <a:schemeClr val="bg1"/>
            </a:outerShdw>
          </a:effectLst>
        </p:spPr>
        <p:style>
          <a:lnRef idx="2">
            <a:schemeClr val="accent1"/>
          </a:lnRef>
          <a:fillRef idx="0">
            <a:schemeClr val="accent1"/>
          </a:fillRef>
          <a:effectRef idx="1">
            <a:schemeClr val="accent1"/>
          </a:effectRef>
          <a:fontRef idx="minor">
            <a:schemeClr val="tx1"/>
          </a:fontRef>
        </p:style>
      </p:cxnSp>
      <p:cxnSp>
        <p:nvCxnSpPr>
          <p:cNvPr id="200" name="Connecteur droit 199"/>
          <p:cNvCxnSpPr/>
          <p:nvPr/>
        </p:nvCxnSpPr>
        <p:spPr>
          <a:xfrm>
            <a:off x="4572000" y="1484784"/>
            <a:ext cx="0" cy="4422748"/>
          </a:xfrm>
          <a:prstGeom prst="line">
            <a:avLst/>
          </a:prstGeom>
          <a:ln w="12700">
            <a:gradFill flip="none" rotWithShape="1">
              <a:gsLst>
                <a:gs pos="0">
                  <a:schemeClr val="accent1">
                    <a:lumMod val="5000"/>
                    <a:lumOff val="95000"/>
                    <a:alpha val="0"/>
                  </a:schemeClr>
                </a:gs>
                <a:gs pos="50000">
                  <a:srgbClr val="FAFCFD"/>
                </a:gs>
                <a:gs pos="100000">
                  <a:schemeClr val="bg1">
                    <a:alpha val="0"/>
                  </a:schemeClr>
                </a:gs>
              </a:gsLst>
              <a:lin ang="5400000" scaled="1"/>
              <a:tileRect/>
            </a:gradFill>
          </a:ln>
          <a:effectLst>
            <a:outerShdw blurRad="127000" algn="ctr" rotWithShape="0">
              <a:schemeClr val="bg1"/>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1597727"/>
      </p:ext>
    </p:extLst>
  </p:cSld>
  <p:clrMapOvr>
    <a:masterClrMapping/>
  </p:clrMapOvr>
  <p:transition spd="med">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approches par inférence probabiliste</a:t>
            </a:r>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19</a:t>
            </a:fld>
            <a:endParaRPr lang="en-US"/>
          </a:p>
        </p:txBody>
      </p:sp>
    </p:spTree>
    <p:extLst>
      <p:ext uri="{BB962C8B-B14F-4D97-AF65-F5344CB8AC3E}">
        <p14:creationId xmlns:p14="http://schemas.microsoft.com/office/powerpoint/2010/main" val="1851999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4CFB0F1F-5647-46ED-A5F5-EC45DACBD956}" type="slidenum">
              <a:rPr lang="en-US"/>
              <a:pPr>
                <a:defRPr/>
              </a:pPr>
              <a:t>2</a:t>
            </a:fld>
            <a:endParaRPr lang="en-US"/>
          </a:p>
        </p:txBody>
      </p:sp>
      <p:sp>
        <p:nvSpPr>
          <p:cNvPr id="3077" name="Rectangle 2"/>
          <p:cNvSpPr>
            <a:spLocks noGrp="1" noChangeArrowheads="1"/>
          </p:cNvSpPr>
          <p:nvPr>
            <p:ph type="title"/>
          </p:nvPr>
        </p:nvSpPr>
        <p:spPr>
          <a:xfrm>
            <a:off x="227013" y="419100"/>
            <a:ext cx="8683625" cy="673100"/>
          </a:xfrm>
        </p:spPr>
        <p:txBody>
          <a:bodyPr/>
          <a:lstStyle/>
          <a:p>
            <a:r>
              <a:rPr lang="fr-CA" altLang="en-US" sz="2800" dirty="0"/>
              <a:t>Plan de l’exposé</a:t>
            </a:r>
            <a:endParaRPr lang="it-IT" altLang="en-US" sz="2800" dirty="0"/>
          </a:p>
        </p:txBody>
      </p:sp>
      <p:sp>
        <p:nvSpPr>
          <p:cNvPr id="3078" name="Rectangle 3"/>
          <p:cNvSpPr>
            <a:spLocks noGrp="1" noChangeArrowheads="1"/>
          </p:cNvSpPr>
          <p:nvPr>
            <p:ph type="body" idx="1"/>
          </p:nvPr>
        </p:nvSpPr>
        <p:spPr/>
        <p:txBody>
          <a:bodyPr/>
          <a:lstStyle/>
          <a:p>
            <a:r>
              <a:rPr lang="fr-CA" altLang="en-US" dirty="0"/>
              <a:t>Énoncé du problème</a:t>
            </a:r>
          </a:p>
          <a:p>
            <a:r>
              <a:rPr lang="fr-CA" altLang="en-US" dirty="0"/>
              <a:t>Approches algorithmiques</a:t>
            </a:r>
          </a:p>
          <a:p>
            <a:endParaRPr lang="fr-CA" altLang="en-US" dirty="0"/>
          </a:p>
          <a:p>
            <a:endParaRPr lang="fr-CA" altLang="en-US" dirty="0"/>
          </a:p>
          <a:p>
            <a:pPr>
              <a:buFont typeface="Monotype Sorts" pitchFamily="2" charset="2"/>
              <a:buNone/>
            </a:pPr>
            <a:endParaRPr lang="fr-CA" alt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2DA34889-967B-4BD5-90DC-F31E5F46E91B}" type="slidenum">
              <a:rPr lang="en-CA" altLang="en-US" smtClean="0">
                <a:solidFill>
                  <a:srgbClr val="990033"/>
                </a:solidFill>
              </a:rPr>
              <a:pPr eaLnBrk="1" hangingPunct="1"/>
              <a:t>20</a:t>
            </a:fld>
            <a:endParaRPr lang="en-CA" altLang="en-US">
              <a:solidFill>
                <a:srgbClr val="990033"/>
              </a:solidFill>
            </a:endParaRPr>
          </a:p>
        </p:txBody>
      </p:sp>
      <p:sp>
        <p:nvSpPr>
          <p:cNvPr id="8197" name="Rectangle 5"/>
          <p:cNvSpPr>
            <a:spLocks noGrp="1" noChangeArrowheads="1"/>
          </p:cNvSpPr>
          <p:nvPr>
            <p:ph type="title"/>
          </p:nvPr>
        </p:nvSpPr>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Reconnaissance de plan</a:t>
            </a:r>
            <a:br>
              <a:rPr lang="fr-CA" sz="2800" dirty="0">
                <a:solidFill>
                  <a:schemeClr val="accent1">
                    <a:lumMod val="50000"/>
                  </a:schemeClr>
                </a:solidFill>
                <a:effectLst>
                  <a:outerShdw blurRad="38100" dist="38100" dir="2700000" algn="tl">
                    <a:srgbClr val="C0C0C0"/>
                  </a:outerShdw>
                </a:effectLst>
              </a:rPr>
            </a:br>
            <a:r>
              <a:rPr lang="fr-CA" dirty="0">
                <a:solidFill>
                  <a:schemeClr val="accent1">
                    <a:lumMod val="50000"/>
                  </a:schemeClr>
                </a:solidFill>
                <a:effectLst>
                  <a:outerShdw blurRad="38100" dist="38100" dir="2700000" algn="tl">
                    <a:srgbClr val="C0C0C0"/>
                  </a:outerShdw>
                </a:effectLst>
              </a:rPr>
              <a:t>par réseaux bayésiens dynamiques</a:t>
            </a:r>
            <a:endParaRPr lang="fr-CA" sz="2800" dirty="0">
              <a:solidFill>
                <a:schemeClr val="accent1">
                  <a:lumMod val="50000"/>
                </a:schemeClr>
              </a:solidFill>
              <a:effectLst>
                <a:outerShdw blurRad="38100" dist="38100" dir="2700000" algn="tl">
                  <a:srgbClr val="C0C0C0"/>
                </a:outerShdw>
              </a:effectLst>
            </a:endParaRPr>
          </a:p>
        </p:txBody>
      </p:sp>
      <p:pic>
        <p:nvPicPr>
          <p:cNvPr id="11268" name="Picture 2" descr="learnedLocations1"/>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22325" y="2251075"/>
            <a:ext cx="7289800" cy="3697288"/>
          </a:xfrm>
        </p:spPr>
      </p:pic>
      <p:sp>
        <p:nvSpPr>
          <p:cNvPr id="11269" name="Text Box 14"/>
          <p:cNvSpPr txBox="1">
            <a:spLocks/>
          </p:cNvSpPr>
          <p:nvPr/>
        </p:nvSpPr>
        <p:spPr bwMode="auto">
          <a:xfrm>
            <a:off x="6786563" y="1428750"/>
            <a:ext cx="17446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4288" tIns="32144" rIns="64288" bIns="32144">
            <a:spAutoFit/>
          </a:bodyPr>
          <a:lstStyle>
            <a:lvl1pPr>
              <a:tabLst>
                <a:tab pos="747713" algn="l"/>
              </a:tabLst>
              <a:defRPr>
                <a:solidFill>
                  <a:schemeClr val="tx1"/>
                </a:solidFill>
                <a:latin typeface="Arial" charset="0"/>
              </a:defRPr>
            </a:lvl1pPr>
            <a:lvl2pPr marL="742950" indent="-285750">
              <a:tabLst>
                <a:tab pos="747713" algn="l"/>
              </a:tabLst>
              <a:defRPr>
                <a:solidFill>
                  <a:schemeClr val="tx1"/>
                </a:solidFill>
                <a:latin typeface="Arial" charset="0"/>
              </a:defRPr>
            </a:lvl2pPr>
            <a:lvl3pPr marL="1143000" indent="-228600">
              <a:tabLst>
                <a:tab pos="747713" algn="l"/>
              </a:tabLst>
              <a:defRPr>
                <a:solidFill>
                  <a:schemeClr val="tx1"/>
                </a:solidFill>
                <a:latin typeface="Arial" charset="0"/>
              </a:defRPr>
            </a:lvl3pPr>
            <a:lvl4pPr marL="1600200" indent="-228600">
              <a:tabLst>
                <a:tab pos="747713" algn="l"/>
              </a:tabLst>
              <a:defRPr>
                <a:solidFill>
                  <a:schemeClr val="tx1"/>
                </a:solidFill>
                <a:latin typeface="Arial" charset="0"/>
              </a:defRPr>
            </a:lvl4pPr>
            <a:lvl5pPr marL="2057400" indent="-228600">
              <a:tabLst>
                <a:tab pos="747713" algn="l"/>
              </a:tabLst>
              <a:defRPr>
                <a:solidFill>
                  <a:schemeClr val="tx1"/>
                </a:solidFill>
                <a:latin typeface="Arial" charset="0"/>
              </a:defRPr>
            </a:lvl5pPr>
            <a:lvl6pPr marL="2514600" indent="-228600" eaLnBrk="0" fontAlgn="base" hangingPunct="0">
              <a:spcBef>
                <a:spcPct val="0"/>
              </a:spcBef>
              <a:spcAft>
                <a:spcPct val="0"/>
              </a:spcAft>
              <a:tabLst>
                <a:tab pos="747713" algn="l"/>
              </a:tabLst>
              <a:defRPr>
                <a:solidFill>
                  <a:schemeClr val="tx1"/>
                </a:solidFill>
                <a:latin typeface="Arial" charset="0"/>
              </a:defRPr>
            </a:lvl6pPr>
            <a:lvl7pPr marL="2971800" indent="-228600" eaLnBrk="0" fontAlgn="base" hangingPunct="0">
              <a:spcBef>
                <a:spcPct val="0"/>
              </a:spcBef>
              <a:spcAft>
                <a:spcPct val="0"/>
              </a:spcAft>
              <a:tabLst>
                <a:tab pos="747713" algn="l"/>
              </a:tabLst>
              <a:defRPr>
                <a:solidFill>
                  <a:schemeClr val="tx1"/>
                </a:solidFill>
                <a:latin typeface="Arial" charset="0"/>
              </a:defRPr>
            </a:lvl7pPr>
            <a:lvl8pPr marL="3429000" indent="-228600" eaLnBrk="0" fontAlgn="base" hangingPunct="0">
              <a:spcBef>
                <a:spcPct val="0"/>
              </a:spcBef>
              <a:spcAft>
                <a:spcPct val="0"/>
              </a:spcAft>
              <a:tabLst>
                <a:tab pos="747713" algn="l"/>
              </a:tabLst>
              <a:defRPr>
                <a:solidFill>
                  <a:schemeClr val="tx1"/>
                </a:solidFill>
                <a:latin typeface="Arial" charset="0"/>
              </a:defRPr>
            </a:lvl8pPr>
            <a:lvl9pPr marL="3886200" indent="-228600" eaLnBrk="0" fontAlgn="base" hangingPunct="0">
              <a:spcBef>
                <a:spcPct val="0"/>
              </a:spcBef>
              <a:spcAft>
                <a:spcPct val="0"/>
              </a:spcAft>
              <a:tabLst>
                <a:tab pos="747713" algn="l"/>
              </a:tabLst>
              <a:defRPr>
                <a:solidFill>
                  <a:schemeClr val="tx1"/>
                </a:solidFill>
                <a:latin typeface="Arial" charset="0"/>
              </a:defRPr>
            </a:lvl9pPr>
          </a:lstStyle>
          <a:p>
            <a:pPr eaLnBrk="1" hangingPunct="1">
              <a:spcBef>
                <a:spcPct val="50000"/>
              </a:spcBef>
            </a:pPr>
            <a:r>
              <a:rPr lang="en-US" altLang="en-US" sz="1700" b="1"/>
              <a:t>Kautz et al.</a:t>
            </a:r>
            <a:endParaRPr lang="en-US" altLang="en-US" sz="1700" b="1">
              <a:solidFill>
                <a:srgbClr val="FFFF99"/>
              </a:solidFill>
            </a:endParaRPr>
          </a:p>
        </p:txBody>
      </p:sp>
      <p:sp>
        <p:nvSpPr>
          <p:cNvPr id="11270" name="Rectangle 4"/>
          <p:cNvSpPr>
            <a:spLocks noChangeArrowheads="1"/>
          </p:cNvSpPr>
          <p:nvPr/>
        </p:nvSpPr>
        <p:spPr bwMode="auto">
          <a:xfrm>
            <a:off x="500063" y="1500188"/>
            <a:ext cx="6511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200"/>
              <a:t>http://www.cs.rochester.edu/u/kautz/talks/converging-technology-kautz-v3.ppt</a:t>
            </a:r>
          </a:p>
        </p:txBody>
      </p:sp>
    </p:spTree>
    <p:extLst>
      <p:ext uri="{BB962C8B-B14F-4D97-AF65-F5344CB8AC3E}">
        <p14:creationId xmlns:p14="http://schemas.microsoft.com/office/powerpoint/2010/main" val="112361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FDEA0B4-E7CC-4D78-B978-E5D813444C5F}" type="slidenum">
              <a:rPr lang="en-CA" altLang="en-US" smtClean="0">
                <a:solidFill>
                  <a:srgbClr val="990033"/>
                </a:solidFill>
              </a:rPr>
              <a:pPr eaLnBrk="1" hangingPunct="1"/>
              <a:t>21</a:t>
            </a:fld>
            <a:endParaRPr lang="en-CA" altLang="en-US">
              <a:solidFill>
                <a:srgbClr val="990033"/>
              </a:solidFill>
            </a:endParaRPr>
          </a:p>
        </p:txBody>
      </p:sp>
      <p:sp>
        <p:nvSpPr>
          <p:cNvPr id="8197" name="Rectangle 5"/>
          <p:cNvSpPr>
            <a:spLocks noGrp="1" noChangeArrowheads="1"/>
          </p:cNvSpPr>
          <p:nvPr>
            <p:ph type="title"/>
          </p:nvPr>
        </p:nvSpPr>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Reconnaissance de plan</a:t>
            </a:r>
            <a:br>
              <a:rPr lang="fr-CA" sz="2800" dirty="0">
                <a:solidFill>
                  <a:schemeClr val="accent1">
                    <a:lumMod val="50000"/>
                  </a:schemeClr>
                </a:solidFill>
                <a:effectLst>
                  <a:outerShdw blurRad="38100" dist="38100" dir="2700000" algn="tl">
                    <a:srgbClr val="C0C0C0"/>
                  </a:outerShdw>
                </a:effectLst>
              </a:rPr>
            </a:br>
            <a:r>
              <a:rPr lang="fr-CA" dirty="0">
                <a:solidFill>
                  <a:schemeClr val="accent1">
                    <a:lumMod val="50000"/>
                  </a:schemeClr>
                </a:solidFill>
                <a:effectLst>
                  <a:outerShdw blurRad="38100" dist="38100" dir="2700000" algn="tl">
                    <a:srgbClr val="C0C0C0"/>
                  </a:outerShdw>
                </a:effectLst>
              </a:rPr>
              <a:t>par réseaux bayésiens dynamiques</a:t>
            </a:r>
            <a:endParaRPr lang="fr-CA" sz="2800" dirty="0">
              <a:solidFill>
                <a:schemeClr val="accent1">
                  <a:lumMod val="50000"/>
                </a:schemeClr>
              </a:solidFill>
              <a:effectLst>
                <a:outerShdw blurRad="38100" dist="38100" dir="2700000" algn="tl">
                  <a:srgbClr val="C0C0C0"/>
                </a:outerShdw>
              </a:effectLst>
            </a:endParaRPr>
          </a:p>
        </p:txBody>
      </p:sp>
      <p:sp>
        <p:nvSpPr>
          <p:cNvPr id="12292" name="Text Box 17"/>
          <p:cNvSpPr txBox="1">
            <a:spLocks noChangeArrowheads="1"/>
          </p:cNvSpPr>
          <p:nvPr/>
        </p:nvSpPr>
        <p:spPr bwMode="auto">
          <a:xfrm>
            <a:off x="5105400" y="3886200"/>
            <a:ext cx="23288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25" tIns="45713" rIns="91425" bIns="45713">
            <a:spAutoFit/>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eaLnBrk="1" hangingPunct="1"/>
            <a:r>
              <a:rPr lang="en-US" altLang="en-US" b="1"/>
              <a:t>Transportation mode</a:t>
            </a:r>
          </a:p>
        </p:txBody>
      </p:sp>
      <p:sp>
        <p:nvSpPr>
          <p:cNvPr id="12293" name="Text Box 18"/>
          <p:cNvSpPr txBox="1">
            <a:spLocks noChangeArrowheads="1"/>
          </p:cNvSpPr>
          <p:nvPr/>
        </p:nvSpPr>
        <p:spPr bwMode="auto">
          <a:xfrm>
            <a:off x="5105400" y="4800600"/>
            <a:ext cx="32178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1425" tIns="45713" rIns="91425" bIns="45713">
            <a:spAutoFit/>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eaLnBrk="1" hangingPunct="1"/>
            <a:r>
              <a:rPr lang="en-US" altLang="en-US" b="1"/>
              <a:t>x=&lt;Location, Velocity&gt;</a:t>
            </a:r>
          </a:p>
        </p:txBody>
      </p:sp>
      <p:sp>
        <p:nvSpPr>
          <p:cNvPr id="12294" name="Text Box 19"/>
          <p:cNvSpPr txBox="1">
            <a:spLocks noChangeArrowheads="1"/>
          </p:cNvSpPr>
          <p:nvPr/>
        </p:nvSpPr>
        <p:spPr bwMode="auto">
          <a:xfrm>
            <a:off x="5000625" y="5786438"/>
            <a:ext cx="2514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1425" tIns="45713" rIns="91425" bIns="45713">
            <a:spAutoFit/>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eaLnBrk="1" hangingPunct="1"/>
            <a:r>
              <a:rPr lang="en-US" altLang="en-US" b="1"/>
              <a:t>GPS reading</a:t>
            </a:r>
          </a:p>
        </p:txBody>
      </p:sp>
      <p:sp>
        <p:nvSpPr>
          <p:cNvPr id="12295" name="Text Box 28"/>
          <p:cNvSpPr txBox="1">
            <a:spLocks noChangeArrowheads="1"/>
          </p:cNvSpPr>
          <p:nvPr/>
        </p:nvSpPr>
        <p:spPr bwMode="auto">
          <a:xfrm>
            <a:off x="5105400" y="2057400"/>
            <a:ext cx="67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25" tIns="45713" rIns="91425" bIns="45713">
            <a:spAutoFit/>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eaLnBrk="1" hangingPunct="1"/>
            <a:r>
              <a:rPr lang="en-US" altLang="en-US" b="1"/>
              <a:t>Goal</a:t>
            </a:r>
          </a:p>
        </p:txBody>
      </p:sp>
      <p:sp>
        <p:nvSpPr>
          <p:cNvPr id="12296" name="Text Box 29"/>
          <p:cNvSpPr txBox="1">
            <a:spLocks noChangeArrowheads="1"/>
          </p:cNvSpPr>
          <p:nvPr/>
        </p:nvSpPr>
        <p:spPr bwMode="auto">
          <a:xfrm>
            <a:off x="5105400" y="2971800"/>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1425" tIns="45713" rIns="91425" bIns="45713">
            <a:spAutoFit/>
          </a:bodyP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eaLnBrk="1" hangingPunct="1"/>
            <a:r>
              <a:rPr lang="en-US" altLang="en-US" b="1"/>
              <a:t>Trip segment</a:t>
            </a:r>
          </a:p>
        </p:txBody>
      </p:sp>
      <p:sp>
        <p:nvSpPr>
          <p:cNvPr id="12297" name="Freeform 32"/>
          <p:cNvSpPr>
            <a:spLocks/>
          </p:cNvSpPr>
          <p:nvPr/>
        </p:nvSpPr>
        <p:spPr bwMode="auto">
          <a:xfrm>
            <a:off x="685800" y="3479800"/>
            <a:ext cx="7543800" cy="266700"/>
          </a:xfrm>
          <a:custGeom>
            <a:avLst/>
            <a:gdLst>
              <a:gd name="T0" fmla="*/ 0 w 4752"/>
              <a:gd name="T1" fmla="*/ 2147483647 h 168"/>
              <a:gd name="T2" fmla="*/ 2147483647 w 4752"/>
              <a:gd name="T3" fmla="*/ 2147483647 h 168"/>
              <a:gd name="T4" fmla="*/ 2147483647 w 4752"/>
              <a:gd name="T5" fmla="*/ 2147483647 h 168"/>
              <a:gd name="T6" fmla="*/ 2147483647 w 4752"/>
              <a:gd name="T7" fmla="*/ 2147483647 h 168"/>
              <a:gd name="T8" fmla="*/ 2147483647 w 4752"/>
              <a:gd name="T9" fmla="*/ 2147483647 h 168"/>
              <a:gd name="T10" fmla="*/ 2147483647 w 4752"/>
              <a:gd name="T11" fmla="*/ 2147483647 h 168"/>
              <a:gd name="T12" fmla="*/ 2147483647 w 4752"/>
              <a:gd name="T13" fmla="*/ 2147483647 h 168"/>
              <a:gd name="T14" fmla="*/ 2147483647 w 4752"/>
              <a:gd name="T15" fmla="*/ 2147483647 h 168"/>
              <a:gd name="T16" fmla="*/ 2147483647 w 4752"/>
              <a:gd name="T17" fmla="*/ 2147483647 h 168"/>
              <a:gd name="T18" fmla="*/ 2147483647 w 4752"/>
              <a:gd name="T19" fmla="*/ 2147483647 h 168"/>
              <a:gd name="T20" fmla="*/ 2147483647 w 4752"/>
              <a:gd name="T21" fmla="*/ 2147483647 h 168"/>
              <a:gd name="T22" fmla="*/ 2147483647 w 4752"/>
              <a:gd name="T23" fmla="*/ 2147483647 h 168"/>
              <a:gd name="T24" fmla="*/ 2147483647 w 4752"/>
              <a:gd name="T25" fmla="*/ 2147483647 h 168"/>
              <a:gd name="T26" fmla="*/ 2147483647 w 4752"/>
              <a:gd name="T27" fmla="*/ 2147483647 h 168"/>
              <a:gd name="T28" fmla="*/ 2147483647 w 4752"/>
              <a:gd name="T29" fmla="*/ 2147483647 h 168"/>
              <a:gd name="T30" fmla="*/ 2147483647 w 4752"/>
              <a:gd name="T31" fmla="*/ 2147483647 h 168"/>
              <a:gd name="T32" fmla="*/ 2147483647 w 4752"/>
              <a:gd name="T33" fmla="*/ 2147483647 h 168"/>
              <a:gd name="T34" fmla="*/ 2147483647 w 4752"/>
              <a:gd name="T35" fmla="*/ 2147483647 h 168"/>
              <a:gd name="T36" fmla="*/ 2147483647 w 4752"/>
              <a:gd name="T37" fmla="*/ 2147483647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52"/>
              <a:gd name="T58" fmla="*/ 0 h 168"/>
              <a:gd name="T59" fmla="*/ 4752 w 475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52" h="168">
                <a:moveTo>
                  <a:pt x="0" y="16"/>
                </a:moveTo>
                <a:cubicBezTo>
                  <a:pt x="76" y="84"/>
                  <a:pt x="152" y="152"/>
                  <a:pt x="240" y="160"/>
                </a:cubicBezTo>
                <a:cubicBezTo>
                  <a:pt x="328" y="168"/>
                  <a:pt x="440" y="72"/>
                  <a:pt x="528" y="64"/>
                </a:cubicBezTo>
                <a:cubicBezTo>
                  <a:pt x="616" y="56"/>
                  <a:pt x="688" y="112"/>
                  <a:pt x="768" y="112"/>
                </a:cubicBezTo>
                <a:cubicBezTo>
                  <a:pt x="848" y="112"/>
                  <a:pt x="920" y="64"/>
                  <a:pt x="1008" y="64"/>
                </a:cubicBezTo>
                <a:cubicBezTo>
                  <a:pt x="1096" y="64"/>
                  <a:pt x="1176" y="112"/>
                  <a:pt x="1296" y="112"/>
                </a:cubicBezTo>
                <a:cubicBezTo>
                  <a:pt x="1416" y="112"/>
                  <a:pt x="1632" y="64"/>
                  <a:pt x="1728" y="64"/>
                </a:cubicBezTo>
                <a:cubicBezTo>
                  <a:pt x="1824" y="64"/>
                  <a:pt x="1768" y="112"/>
                  <a:pt x="1872" y="112"/>
                </a:cubicBezTo>
                <a:cubicBezTo>
                  <a:pt x="1976" y="112"/>
                  <a:pt x="2224" y="56"/>
                  <a:pt x="2352" y="64"/>
                </a:cubicBezTo>
                <a:cubicBezTo>
                  <a:pt x="2480" y="72"/>
                  <a:pt x="2496" y="168"/>
                  <a:pt x="2640" y="160"/>
                </a:cubicBezTo>
                <a:cubicBezTo>
                  <a:pt x="2784" y="152"/>
                  <a:pt x="3048" y="32"/>
                  <a:pt x="3216" y="16"/>
                </a:cubicBezTo>
                <a:cubicBezTo>
                  <a:pt x="3384" y="0"/>
                  <a:pt x="3480" y="64"/>
                  <a:pt x="3648" y="64"/>
                </a:cubicBezTo>
                <a:cubicBezTo>
                  <a:pt x="3816" y="64"/>
                  <a:pt x="4080" y="0"/>
                  <a:pt x="4224" y="16"/>
                </a:cubicBezTo>
                <a:cubicBezTo>
                  <a:pt x="4368" y="32"/>
                  <a:pt x="4432" y="152"/>
                  <a:pt x="4512" y="160"/>
                </a:cubicBezTo>
                <a:cubicBezTo>
                  <a:pt x="4592" y="168"/>
                  <a:pt x="4664" y="88"/>
                  <a:pt x="4704" y="64"/>
                </a:cubicBezTo>
                <a:cubicBezTo>
                  <a:pt x="4744" y="40"/>
                  <a:pt x="4752" y="24"/>
                  <a:pt x="4752" y="16"/>
                </a:cubicBezTo>
                <a:cubicBezTo>
                  <a:pt x="4752" y="8"/>
                  <a:pt x="4704" y="16"/>
                  <a:pt x="4704" y="16"/>
                </a:cubicBezTo>
                <a:cubicBezTo>
                  <a:pt x="4704" y="16"/>
                  <a:pt x="4752" y="16"/>
                  <a:pt x="4752" y="16"/>
                </a:cubicBezTo>
                <a:cubicBezTo>
                  <a:pt x="4752" y="16"/>
                  <a:pt x="4728" y="16"/>
                  <a:pt x="4704" y="16"/>
                </a:cubicBezTo>
              </a:path>
            </a:pathLst>
          </a:custGeom>
          <a:noFill/>
          <a:ln w="38100">
            <a:solidFill>
              <a:srgbClr val="FFFF99"/>
            </a:solidFill>
            <a:round/>
            <a:headEnd/>
            <a:tailEnd/>
          </a:ln>
          <a:extLst>
            <a:ext uri="{909E8E84-426E-40DD-AFC4-6F175D3DCCD1}">
              <a14:hiddenFill xmlns:a14="http://schemas.microsoft.com/office/drawing/2010/main">
                <a:solidFill>
                  <a:srgbClr val="FFFFFF"/>
                </a:solidFill>
              </a14:hiddenFill>
            </a:ext>
          </a:extLst>
        </p:spPr>
        <p:txBody>
          <a:bodyPr lIns="64291" tIns="32146" rIns="64291" bIns="32146"/>
          <a:lstStyle/>
          <a:p>
            <a:endParaRPr lang="en-CA"/>
          </a:p>
        </p:txBody>
      </p:sp>
      <p:grpSp>
        <p:nvGrpSpPr>
          <p:cNvPr id="12298" name="Group 40"/>
          <p:cNvGrpSpPr>
            <a:grpSpLocks/>
          </p:cNvGrpSpPr>
          <p:nvPr/>
        </p:nvGrpSpPr>
        <p:grpSpPr bwMode="auto">
          <a:xfrm>
            <a:off x="1946275" y="1981200"/>
            <a:ext cx="2411413" cy="4191000"/>
            <a:chOff x="1744" y="1775"/>
            <a:chExt cx="2160" cy="3755"/>
          </a:xfrm>
        </p:grpSpPr>
        <p:sp>
          <p:nvSpPr>
            <p:cNvPr id="12303" name="Oval 3"/>
            <p:cNvSpPr>
              <a:spLocks noChangeArrowheads="1"/>
            </p:cNvSpPr>
            <p:nvPr/>
          </p:nvSpPr>
          <p:spPr bwMode="auto">
            <a:xfrm>
              <a:off x="1775" y="4233"/>
              <a:ext cx="614" cy="4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x</a:t>
              </a:r>
              <a:r>
                <a:rPr lang="en-US" altLang="en-US" baseline="-25000"/>
                <a:t>k-1</a:t>
              </a:r>
            </a:p>
          </p:txBody>
        </p:sp>
        <p:sp>
          <p:nvSpPr>
            <p:cNvPr id="12304" name="Oval 4"/>
            <p:cNvSpPr>
              <a:spLocks noChangeArrowheads="1"/>
            </p:cNvSpPr>
            <p:nvPr/>
          </p:nvSpPr>
          <p:spPr bwMode="auto">
            <a:xfrm>
              <a:off x="1775" y="5052"/>
              <a:ext cx="683"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z</a:t>
              </a:r>
              <a:r>
                <a:rPr lang="en-US" altLang="en-US" baseline="-25000"/>
                <a:t>k-1</a:t>
              </a:r>
            </a:p>
          </p:txBody>
        </p:sp>
        <p:sp>
          <p:nvSpPr>
            <p:cNvPr id="12305" name="Oval 5"/>
            <p:cNvSpPr>
              <a:spLocks noChangeArrowheads="1"/>
            </p:cNvSpPr>
            <p:nvPr/>
          </p:nvSpPr>
          <p:spPr bwMode="auto">
            <a:xfrm>
              <a:off x="3345" y="5052"/>
              <a:ext cx="546"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z</a:t>
              </a:r>
              <a:r>
                <a:rPr lang="en-US" altLang="en-US" baseline="-25000"/>
                <a:t>k</a:t>
              </a:r>
            </a:p>
          </p:txBody>
        </p:sp>
        <p:sp>
          <p:nvSpPr>
            <p:cNvPr id="12306" name="Line 6"/>
            <p:cNvSpPr>
              <a:spLocks noChangeShapeType="1"/>
            </p:cNvSpPr>
            <p:nvPr/>
          </p:nvSpPr>
          <p:spPr bwMode="auto">
            <a:xfrm>
              <a:off x="2116" y="4710"/>
              <a:ext cx="0" cy="3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07" name="Line 7"/>
            <p:cNvSpPr>
              <a:spLocks noChangeShapeType="1"/>
            </p:cNvSpPr>
            <p:nvPr/>
          </p:nvSpPr>
          <p:spPr bwMode="auto">
            <a:xfrm>
              <a:off x="3618" y="4710"/>
              <a:ext cx="0" cy="3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08" name="Oval 8"/>
            <p:cNvSpPr>
              <a:spLocks noChangeArrowheads="1"/>
            </p:cNvSpPr>
            <p:nvPr/>
          </p:nvSpPr>
          <p:spPr bwMode="auto">
            <a:xfrm>
              <a:off x="3345" y="4233"/>
              <a:ext cx="546" cy="47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x</a:t>
              </a:r>
              <a:r>
                <a:rPr lang="en-US" altLang="en-US" baseline="-25000"/>
                <a:t>k</a:t>
              </a:r>
            </a:p>
          </p:txBody>
        </p:sp>
        <p:sp>
          <p:nvSpPr>
            <p:cNvPr id="12309" name="Line 9"/>
            <p:cNvSpPr>
              <a:spLocks noChangeShapeType="1"/>
            </p:cNvSpPr>
            <p:nvPr/>
          </p:nvSpPr>
          <p:spPr bwMode="auto">
            <a:xfrm>
              <a:off x="2389" y="4574"/>
              <a:ext cx="9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10" name="Oval 10"/>
            <p:cNvSpPr>
              <a:spLocks noChangeArrowheads="1"/>
            </p:cNvSpPr>
            <p:nvPr/>
          </p:nvSpPr>
          <p:spPr bwMode="auto">
            <a:xfrm>
              <a:off x="1775" y="3413"/>
              <a:ext cx="614"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m</a:t>
              </a:r>
              <a:r>
                <a:rPr lang="en-US" altLang="en-US" baseline="-25000"/>
                <a:t>k-1</a:t>
              </a:r>
            </a:p>
          </p:txBody>
        </p:sp>
        <p:sp>
          <p:nvSpPr>
            <p:cNvPr id="12311" name="Oval 11"/>
            <p:cNvSpPr>
              <a:spLocks noChangeArrowheads="1"/>
            </p:cNvSpPr>
            <p:nvPr/>
          </p:nvSpPr>
          <p:spPr bwMode="auto">
            <a:xfrm>
              <a:off x="3345" y="3413"/>
              <a:ext cx="546"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m</a:t>
              </a:r>
              <a:r>
                <a:rPr lang="en-US" altLang="en-US" baseline="-25000"/>
                <a:t>k</a:t>
              </a:r>
            </a:p>
          </p:txBody>
        </p:sp>
        <p:sp>
          <p:nvSpPr>
            <p:cNvPr id="12312" name="Line 12"/>
            <p:cNvSpPr>
              <a:spLocks noChangeShapeType="1"/>
            </p:cNvSpPr>
            <p:nvPr/>
          </p:nvSpPr>
          <p:spPr bwMode="auto">
            <a:xfrm>
              <a:off x="2389" y="3686"/>
              <a:ext cx="9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13" name="Line 13"/>
            <p:cNvSpPr>
              <a:spLocks noChangeShapeType="1"/>
            </p:cNvSpPr>
            <p:nvPr/>
          </p:nvSpPr>
          <p:spPr bwMode="auto">
            <a:xfrm>
              <a:off x="2116" y="3891"/>
              <a:ext cx="0" cy="3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14" name="Line 14"/>
            <p:cNvSpPr>
              <a:spLocks noChangeShapeType="1"/>
            </p:cNvSpPr>
            <p:nvPr/>
          </p:nvSpPr>
          <p:spPr bwMode="auto">
            <a:xfrm rot="10800000" flipH="1">
              <a:off x="3618" y="3891"/>
              <a:ext cx="0" cy="3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15" name="Oval 20"/>
            <p:cNvSpPr>
              <a:spLocks noChangeArrowheads="1"/>
            </p:cNvSpPr>
            <p:nvPr/>
          </p:nvSpPr>
          <p:spPr bwMode="auto">
            <a:xfrm>
              <a:off x="1775" y="2594"/>
              <a:ext cx="614"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t</a:t>
              </a:r>
              <a:r>
                <a:rPr lang="en-US" altLang="en-US" baseline="-25000"/>
                <a:t>k-1</a:t>
              </a:r>
            </a:p>
          </p:txBody>
        </p:sp>
        <p:sp>
          <p:nvSpPr>
            <p:cNvPr id="12316" name="Oval 21"/>
            <p:cNvSpPr>
              <a:spLocks noChangeArrowheads="1"/>
            </p:cNvSpPr>
            <p:nvPr/>
          </p:nvSpPr>
          <p:spPr bwMode="auto">
            <a:xfrm>
              <a:off x="3345" y="2594"/>
              <a:ext cx="546"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t</a:t>
              </a:r>
              <a:r>
                <a:rPr lang="en-US" altLang="en-US" baseline="-25000"/>
                <a:t>k</a:t>
              </a:r>
            </a:p>
          </p:txBody>
        </p:sp>
        <p:sp>
          <p:nvSpPr>
            <p:cNvPr id="12317" name="Line 22"/>
            <p:cNvSpPr>
              <a:spLocks noChangeShapeType="1"/>
            </p:cNvSpPr>
            <p:nvPr/>
          </p:nvSpPr>
          <p:spPr bwMode="auto">
            <a:xfrm>
              <a:off x="2389" y="2867"/>
              <a:ext cx="9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18" name="Oval 23"/>
            <p:cNvSpPr>
              <a:spLocks noChangeArrowheads="1"/>
            </p:cNvSpPr>
            <p:nvPr/>
          </p:nvSpPr>
          <p:spPr bwMode="auto">
            <a:xfrm>
              <a:off x="1775" y="1775"/>
              <a:ext cx="614"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g</a:t>
              </a:r>
              <a:r>
                <a:rPr lang="en-US" altLang="en-US" baseline="-25000"/>
                <a:t>k-1</a:t>
              </a:r>
            </a:p>
          </p:txBody>
        </p:sp>
        <p:sp>
          <p:nvSpPr>
            <p:cNvPr id="12319" name="Oval 24"/>
            <p:cNvSpPr>
              <a:spLocks noChangeArrowheads="1"/>
            </p:cNvSpPr>
            <p:nvPr/>
          </p:nvSpPr>
          <p:spPr bwMode="auto">
            <a:xfrm>
              <a:off x="3345" y="1775"/>
              <a:ext cx="546" cy="478"/>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30032" tIns="65017" rIns="130032" bIns="65017" anchor="ctr"/>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r>
                <a:rPr lang="en-US" altLang="en-US">
                  <a:ea typeface="Arial Unicode MS" pitchFamily="34" charset="-128"/>
                  <a:cs typeface="Arial Unicode MS" pitchFamily="34" charset="-128"/>
                </a:rPr>
                <a:t>g</a:t>
              </a:r>
              <a:r>
                <a:rPr lang="en-US" altLang="en-US" baseline="-25000"/>
                <a:t>k</a:t>
              </a:r>
            </a:p>
          </p:txBody>
        </p:sp>
        <p:sp>
          <p:nvSpPr>
            <p:cNvPr id="12320" name="Line 25"/>
            <p:cNvSpPr>
              <a:spLocks noChangeShapeType="1"/>
            </p:cNvSpPr>
            <p:nvPr/>
          </p:nvSpPr>
          <p:spPr bwMode="auto">
            <a:xfrm>
              <a:off x="2389" y="2048"/>
              <a:ext cx="95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1" name="Line 26"/>
            <p:cNvSpPr>
              <a:spLocks noChangeShapeType="1"/>
            </p:cNvSpPr>
            <p:nvPr/>
          </p:nvSpPr>
          <p:spPr bwMode="auto">
            <a:xfrm>
              <a:off x="2116" y="2253"/>
              <a:ext cx="0" cy="34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2" name="Line 27"/>
            <p:cNvSpPr>
              <a:spLocks noChangeShapeType="1"/>
            </p:cNvSpPr>
            <p:nvPr/>
          </p:nvSpPr>
          <p:spPr bwMode="auto">
            <a:xfrm>
              <a:off x="3618" y="2253"/>
              <a:ext cx="0" cy="34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30"/>
            <p:cNvSpPr>
              <a:spLocks noChangeShapeType="1"/>
            </p:cNvSpPr>
            <p:nvPr/>
          </p:nvSpPr>
          <p:spPr bwMode="auto">
            <a:xfrm>
              <a:off x="2116" y="3072"/>
              <a:ext cx="0" cy="34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31"/>
            <p:cNvSpPr>
              <a:spLocks noChangeShapeType="1"/>
            </p:cNvSpPr>
            <p:nvPr/>
          </p:nvSpPr>
          <p:spPr bwMode="auto">
            <a:xfrm>
              <a:off x="3618" y="3072"/>
              <a:ext cx="0" cy="34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35"/>
            <p:cNvSpPr>
              <a:spLocks noChangeShapeType="1"/>
            </p:cNvSpPr>
            <p:nvPr/>
          </p:nvSpPr>
          <p:spPr bwMode="auto">
            <a:xfrm flipV="1">
              <a:off x="2458" y="3891"/>
              <a:ext cx="955" cy="47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36"/>
            <p:cNvSpPr>
              <a:spLocks noChangeShapeType="1"/>
            </p:cNvSpPr>
            <p:nvPr/>
          </p:nvSpPr>
          <p:spPr bwMode="auto">
            <a:xfrm flipV="1">
              <a:off x="2389" y="3004"/>
              <a:ext cx="956" cy="122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37"/>
            <p:cNvSpPr>
              <a:spLocks noChangeShapeType="1"/>
            </p:cNvSpPr>
            <p:nvPr/>
          </p:nvSpPr>
          <p:spPr bwMode="auto">
            <a:xfrm flipV="1">
              <a:off x="2253" y="2185"/>
              <a:ext cx="1092" cy="204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cxnSp>
          <p:nvCxnSpPr>
            <p:cNvPr id="12328" name="AutoShape 38"/>
            <p:cNvCxnSpPr>
              <a:cxnSpLocks noChangeShapeType="1"/>
            </p:cNvCxnSpPr>
            <p:nvPr/>
          </p:nvCxnSpPr>
          <p:spPr bwMode="auto">
            <a:xfrm rot="10800000" flipH="1" flipV="1">
              <a:off x="1744" y="2880"/>
              <a:ext cx="1" cy="1639"/>
            </a:xfrm>
            <a:prstGeom prst="curvedConnector3">
              <a:avLst>
                <a:gd name="adj1" fmla="val -30000009"/>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29" name="AutoShape 39"/>
            <p:cNvCxnSpPr>
              <a:cxnSpLocks noChangeShapeType="1"/>
            </p:cNvCxnSpPr>
            <p:nvPr/>
          </p:nvCxnSpPr>
          <p:spPr bwMode="auto">
            <a:xfrm rot="10800000" flipH="1" flipV="1">
              <a:off x="3903" y="2832"/>
              <a:ext cx="1" cy="1639"/>
            </a:xfrm>
            <a:prstGeom prst="curvedConnector3">
              <a:avLst>
                <a:gd name="adj1" fmla="val 32500009"/>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299" name="Text Box 14"/>
          <p:cNvSpPr txBox="1">
            <a:spLocks/>
          </p:cNvSpPr>
          <p:nvPr/>
        </p:nvSpPr>
        <p:spPr bwMode="auto">
          <a:xfrm>
            <a:off x="6572250" y="1357313"/>
            <a:ext cx="17446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64288" tIns="32144" rIns="64288" bIns="32144">
            <a:spAutoFit/>
          </a:bodyPr>
          <a:lstStyle>
            <a:lvl1pPr>
              <a:tabLst>
                <a:tab pos="747713" algn="l"/>
              </a:tabLst>
              <a:defRPr>
                <a:solidFill>
                  <a:schemeClr val="tx1"/>
                </a:solidFill>
                <a:latin typeface="Arial" charset="0"/>
              </a:defRPr>
            </a:lvl1pPr>
            <a:lvl2pPr marL="742950" indent="-285750">
              <a:tabLst>
                <a:tab pos="747713" algn="l"/>
              </a:tabLst>
              <a:defRPr>
                <a:solidFill>
                  <a:schemeClr val="tx1"/>
                </a:solidFill>
                <a:latin typeface="Arial" charset="0"/>
              </a:defRPr>
            </a:lvl2pPr>
            <a:lvl3pPr marL="1143000" indent="-228600">
              <a:tabLst>
                <a:tab pos="747713" algn="l"/>
              </a:tabLst>
              <a:defRPr>
                <a:solidFill>
                  <a:schemeClr val="tx1"/>
                </a:solidFill>
                <a:latin typeface="Arial" charset="0"/>
              </a:defRPr>
            </a:lvl3pPr>
            <a:lvl4pPr marL="1600200" indent="-228600">
              <a:tabLst>
                <a:tab pos="747713" algn="l"/>
              </a:tabLst>
              <a:defRPr>
                <a:solidFill>
                  <a:schemeClr val="tx1"/>
                </a:solidFill>
                <a:latin typeface="Arial" charset="0"/>
              </a:defRPr>
            </a:lvl4pPr>
            <a:lvl5pPr marL="2057400" indent="-228600">
              <a:tabLst>
                <a:tab pos="747713" algn="l"/>
              </a:tabLst>
              <a:defRPr>
                <a:solidFill>
                  <a:schemeClr val="tx1"/>
                </a:solidFill>
                <a:latin typeface="Arial" charset="0"/>
              </a:defRPr>
            </a:lvl5pPr>
            <a:lvl6pPr marL="2514600" indent="-228600" eaLnBrk="0" fontAlgn="base" hangingPunct="0">
              <a:spcBef>
                <a:spcPct val="0"/>
              </a:spcBef>
              <a:spcAft>
                <a:spcPct val="0"/>
              </a:spcAft>
              <a:tabLst>
                <a:tab pos="747713" algn="l"/>
              </a:tabLst>
              <a:defRPr>
                <a:solidFill>
                  <a:schemeClr val="tx1"/>
                </a:solidFill>
                <a:latin typeface="Arial" charset="0"/>
              </a:defRPr>
            </a:lvl6pPr>
            <a:lvl7pPr marL="2971800" indent="-228600" eaLnBrk="0" fontAlgn="base" hangingPunct="0">
              <a:spcBef>
                <a:spcPct val="0"/>
              </a:spcBef>
              <a:spcAft>
                <a:spcPct val="0"/>
              </a:spcAft>
              <a:tabLst>
                <a:tab pos="747713" algn="l"/>
              </a:tabLst>
              <a:defRPr>
                <a:solidFill>
                  <a:schemeClr val="tx1"/>
                </a:solidFill>
                <a:latin typeface="Arial" charset="0"/>
              </a:defRPr>
            </a:lvl7pPr>
            <a:lvl8pPr marL="3429000" indent="-228600" eaLnBrk="0" fontAlgn="base" hangingPunct="0">
              <a:spcBef>
                <a:spcPct val="0"/>
              </a:spcBef>
              <a:spcAft>
                <a:spcPct val="0"/>
              </a:spcAft>
              <a:tabLst>
                <a:tab pos="747713" algn="l"/>
              </a:tabLst>
              <a:defRPr>
                <a:solidFill>
                  <a:schemeClr val="tx1"/>
                </a:solidFill>
                <a:latin typeface="Arial" charset="0"/>
              </a:defRPr>
            </a:lvl8pPr>
            <a:lvl9pPr marL="3886200" indent="-228600" eaLnBrk="0" fontAlgn="base" hangingPunct="0">
              <a:spcBef>
                <a:spcPct val="0"/>
              </a:spcBef>
              <a:spcAft>
                <a:spcPct val="0"/>
              </a:spcAft>
              <a:tabLst>
                <a:tab pos="747713" algn="l"/>
              </a:tabLst>
              <a:defRPr>
                <a:solidFill>
                  <a:schemeClr val="tx1"/>
                </a:solidFill>
                <a:latin typeface="Arial" charset="0"/>
              </a:defRPr>
            </a:lvl9pPr>
          </a:lstStyle>
          <a:p>
            <a:pPr eaLnBrk="1" hangingPunct="1">
              <a:spcBef>
                <a:spcPct val="50000"/>
              </a:spcBef>
            </a:pPr>
            <a:r>
              <a:rPr lang="en-US" altLang="en-US" sz="1700" b="1"/>
              <a:t>Kautz et al.</a:t>
            </a:r>
            <a:endParaRPr lang="en-US" altLang="en-US" sz="1700" b="1">
              <a:solidFill>
                <a:srgbClr val="FFFF99"/>
              </a:solidFill>
            </a:endParaRPr>
          </a:p>
        </p:txBody>
      </p:sp>
      <p:sp>
        <p:nvSpPr>
          <p:cNvPr id="12300" name="Rectangle 37"/>
          <p:cNvSpPr>
            <a:spLocks noChangeArrowheads="1"/>
          </p:cNvSpPr>
          <p:nvPr/>
        </p:nvSpPr>
        <p:spPr bwMode="auto">
          <a:xfrm>
            <a:off x="285750" y="1357313"/>
            <a:ext cx="6511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200"/>
              <a:t>http://www.cs.rochester.edu/u/kautz/talks/converging-technology-kautz-v3.ppt</a:t>
            </a:r>
          </a:p>
        </p:txBody>
      </p:sp>
      <p:sp>
        <p:nvSpPr>
          <p:cNvPr id="44" name="Date Placeholder 3"/>
          <p:cNvSpPr>
            <a:spLocks noGrp="1"/>
          </p:cNvSpPr>
          <p:nvPr>
            <p:ph type="dt" sz="quarter" idx="10"/>
          </p:nvPr>
        </p:nvSpPr>
        <p:spPr/>
        <p:txBody>
          <a:bodyPr/>
          <a:lstStyle/>
          <a:p>
            <a:pPr>
              <a:defRPr/>
            </a:pPr>
            <a:r>
              <a:rPr lang="en-US" dirty="0"/>
              <a:t>Froduald Kabanza</a:t>
            </a:r>
          </a:p>
        </p:txBody>
      </p:sp>
      <p:sp>
        <p:nvSpPr>
          <p:cNvPr id="45" name="Footer Placeholder 4"/>
          <p:cNvSpPr>
            <a:spLocks noGrp="1"/>
          </p:cNvSpPr>
          <p:nvPr>
            <p:ph type="ftr" sz="quarter" idx="11"/>
          </p:nvPr>
        </p:nvSpPr>
        <p:spPr/>
        <p:txBody>
          <a:bodyPr/>
          <a:lstStyle/>
          <a:p>
            <a:pPr>
              <a:defRPr/>
            </a:pPr>
            <a:r>
              <a:rPr lang="en-US" dirty="0"/>
              <a:t>IFT608 / IFT702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819F790-9E53-4661-949B-B0EE96134FAB}" type="slidenum">
              <a:rPr lang="en-CA" altLang="en-US" smtClean="0">
                <a:solidFill>
                  <a:srgbClr val="990033"/>
                </a:solidFill>
              </a:rPr>
              <a:pPr eaLnBrk="1" hangingPunct="1"/>
              <a:t>22</a:t>
            </a:fld>
            <a:endParaRPr lang="en-CA" altLang="en-US">
              <a:solidFill>
                <a:srgbClr val="990033"/>
              </a:solidFill>
            </a:endParaRPr>
          </a:p>
        </p:txBody>
      </p:sp>
      <p:sp>
        <p:nvSpPr>
          <p:cNvPr id="10" name="Rectangle 3"/>
          <p:cNvSpPr txBox="1">
            <a:spLocks noChangeArrowheads="1"/>
          </p:cNvSpPr>
          <p:nvPr/>
        </p:nvSpPr>
        <p:spPr bwMode="auto">
          <a:xfrm>
            <a:off x="395288" y="1412875"/>
            <a:ext cx="78200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en-US" sz="1800" dirty="0">
                <a:solidFill>
                  <a:schemeClr val="accent1">
                    <a:lumMod val="50000"/>
                  </a:schemeClr>
                </a:solidFill>
              </a:rPr>
              <a:t>A. </a:t>
            </a:r>
            <a:r>
              <a:rPr lang="en-US" sz="1800" dirty="0" err="1">
                <a:solidFill>
                  <a:schemeClr val="accent1">
                    <a:lumMod val="50000"/>
                  </a:schemeClr>
                </a:solidFill>
              </a:rPr>
              <a:t>Sadilek</a:t>
            </a:r>
            <a:r>
              <a:rPr lang="en-US" sz="1800" dirty="0">
                <a:solidFill>
                  <a:schemeClr val="accent1">
                    <a:lumMod val="50000"/>
                  </a:schemeClr>
                </a:solidFill>
              </a:rPr>
              <a:t> and H. </a:t>
            </a:r>
            <a:r>
              <a:rPr lang="en-US" sz="1800" dirty="0" err="1">
                <a:solidFill>
                  <a:schemeClr val="accent1">
                    <a:lumMod val="50000"/>
                  </a:schemeClr>
                </a:solidFill>
              </a:rPr>
              <a:t>Kautz</a:t>
            </a:r>
            <a:r>
              <a:rPr lang="en-US" sz="1800" dirty="0">
                <a:solidFill>
                  <a:schemeClr val="accent1">
                    <a:lumMod val="50000"/>
                  </a:schemeClr>
                </a:solidFill>
              </a:rPr>
              <a:t>, </a:t>
            </a:r>
            <a:r>
              <a:rPr lang="en-CA" sz="1800" dirty="0">
                <a:solidFill>
                  <a:schemeClr val="accent1">
                    <a:lumMod val="50000"/>
                  </a:schemeClr>
                </a:solidFill>
                <a:hlinkClick r:id="rId3"/>
              </a:rPr>
              <a:t>Location-Based Reasoning about Complex Multi-Agent Behavior</a:t>
            </a:r>
            <a:r>
              <a:rPr lang="en-CA" sz="1800" dirty="0">
                <a:solidFill>
                  <a:schemeClr val="accent1">
                    <a:lumMod val="50000"/>
                  </a:schemeClr>
                </a:solidFill>
              </a:rPr>
              <a:t>, </a:t>
            </a:r>
            <a:r>
              <a:rPr lang="en-CA" sz="1800" i="1" dirty="0">
                <a:solidFill>
                  <a:schemeClr val="accent1">
                    <a:lumMod val="50000"/>
                  </a:schemeClr>
                </a:solidFill>
              </a:rPr>
              <a:t>Journal of Artiﬁcial Intelligence Research </a:t>
            </a:r>
            <a:r>
              <a:rPr lang="en-CA" sz="1800" dirty="0">
                <a:solidFill>
                  <a:schemeClr val="accent1">
                    <a:lumMod val="50000"/>
                  </a:schemeClr>
                </a:solidFill>
              </a:rPr>
              <a:t>43 (2012) 87-133.</a:t>
            </a: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Reconnaissance de plans par une logique Markovienne (</a:t>
            </a:r>
            <a:r>
              <a:rPr lang="fr-CA" i="1" dirty="0">
                <a:solidFill>
                  <a:schemeClr val="accent1">
                    <a:lumMod val="50000"/>
                  </a:schemeClr>
                </a:solidFill>
                <a:effectLst>
                  <a:outerShdw blurRad="38100" dist="38100" dir="2700000" algn="tl">
                    <a:srgbClr val="C0C0C0"/>
                  </a:outerShdw>
                </a:effectLst>
              </a:rPr>
              <a:t>Markov </a:t>
            </a:r>
            <a:r>
              <a:rPr lang="fr-CA" i="1" dirty="0" err="1">
                <a:solidFill>
                  <a:schemeClr val="accent1">
                    <a:lumMod val="50000"/>
                  </a:schemeClr>
                </a:solidFill>
                <a:effectLst>
                  <a:outerShdw blurRad="38100" dist="38100" dir="2700000" algn="tl">
                    <a:srgbClr val="C0C0C0"/>
                  </a:outerShdw>
                </a:effectLst>
              </a:rPr>
              <a:t>logic</a:t>
            </a:r>
            <a:r>
              <a:rPr lang="fr-CA" dirty="0">
                <a:solidFill>
                  <a:schemeClr val="accent1">
                    <a:lumMod val="50000"/>
                  </a:schemeClr>
                </a:solidFill>
                <a:effectLst>
                  <a:outerShdw blurRad="38100" dist="38100" dir="2700000" algn="tl">
                    <a:srgbClr val="C0C0C0"/>
                  </a:outerShdw>
                </a:effectLst>
              </a:rPr>
              <a:t>)</a:t>
            </a:r>
            <a:endParaRPr lang="fr-CA" sz="2800" dirty="0">
              <a:solidFill>
                <a:schemeClr val="accent1">
                  <a:lumMod val="50000"/>
                </a:schemeClr>
              </a:solidFill>
              <a:effectLst>
                <a:outerShdw blurRad="38100" dist="38100" dir="2700000" algn="tl">
                  <a:srgbClr val="C0C0C0"/>
                </a:outerShdw>
              </a:effectLst>
            </a:endParaRPr>
          </a:p>
        </p:txBody>
      </p:sp>
      <p:sp>
        <p:nvSpPr>
          <p:cNvPr id="12" name="Date Placeholder 3"/>
          <p:cNvSpPr>
            <a:spLocks noGrp="1"/>
          </p:cNvSpPr>
          <p:nvPr>
            <p:ph type="dt" sz="quarter" idx="10"/>
          </p:nvPr>
        </p:nvSpPr>
        <p:spPr/>
        <p:txBody>
          <a:bodyPr/>
          <a:lstStyle/>
          <a:p>
            <a:pPr>
              <a:defRPr/>
            </a:pPr>
            <a:r>
              <a:rPr lang="en-US" dirty="0"/>
              <a:t>Froduald Kabanza</a:t>
            </a:r>
          </a:p>
        </p:txBody>
      </p:sp>
      <p:sp>
        <p:nvSpPr>
          <p:cNvPr id="13" name="Footer Placeholder 4"/>
          <p:cNvSpPr>
            <a:spLocks noGrp="1"/>
          </p:cNvSpPr>
          <p:nvPr>
            <p:ph type="ftr" sz="quarter" idx="11"/>
          </p:nvPr>
        </p:nvSpPr>
        <p:spPr/>
        <p:txBody>
          <a:bodyPr/>
          <a:lstStyle/>
          <a:p>
            <a:pPr>
              <a:defRPr/>
            </a:pPr>
            <a:r>
              <a:rPr lang="en-US" dirty="0"/>
              <a:t>IFT608 / IFT702</a:t>
            </a:r>
          </a:p>
        </p:txBody>
      </p:sp>
      <p:sp>
        <p:nvSpPr>
          <p:cNvPr id="8" name="Rectangle 3"/>
          <p:cNvSpPr txBox="1">
            <a:spLocks noChangeArrowheads="1"/>
          </p:cNvSpPr>
          <p:nvPr/>
        </p:nvSpPr>
        <p:spPr bwMode="auto">
          <a:xfrm>
            <a:off x="319087" y="2546350"/>
            <a:ext cx="78200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en-CA" sz="1800" i="1" dirty="0"/>
              <a:t>Application : </a:t>
            </a:r>
            <a:r>
              <a:rPr lang="en-CA" sz="1800" dirty="0" err="1"/>
              <a:t>jeu</a:t>
            </a:r>
            <a:r>
              <a:rPr lang="en-CA" sz="1800" dirty="0"/>
              <a:t> de capture du </a:t>
            </a:r>
            <a:r>
              <a:rPr lang="en-CA" sz="1800" dirty="0" err="1"/>
              <a:t>drapeau</a:t>
            </a:r>
            <a:endParaRPr lang="en-CA" sz="1800" dirty="0"/>
          </a:p>
          <a:p>
            <a:pPr eaLnBrk="1" hangingPunct="1">
              <a:defRPr/>
            </a:pPr>
            <a:r>
              <a:rPr lang="en-CA" sz="1800" i="1" dirty="0"/>
              <a:t>Markov Logic</a:t>
            </a:r>
            <a:r>
              <a:rPr lang="en-CA" sz="1800" dirty="0"/>
              <a:t> </a:t>
            </a:r>
          </a:p>
          <a:p>
            <a:pPr lvl="1" eaLnBrk="1" hangingPunct="1">
              <a:defRPr/>
            </a:pPr>
            <a:r>
              <a:rPr lang="en-CA" sz="1800" dirty="0" err="1"/>
              <a:t>Mariage</a:t>
            </a:r>
            <a:r>
              <a:rPr lang="en-CA" sz="1800" dirty="0"/>
              <a:t> de la </a:t>
            </a:r>
            <a:r>
              <a:rPr lang="en-CA" sz="1800" dirty="0" err="1"/>
              <a:t>logique</a:t>
            </a:r>
            <a:r>
              <a:rPr lang="en-CA" sz="1800" dirty="0"/>
              <a:t> du premier </a:t>
            </a:r>
            <a:r>
              <a:rPr lang="en-CA" sz="1800" dirty="0" err="1"/>
              <a:t>ordre</a:t>
            </a:r>
            <a:r>
              <a:rPr lang="en-CA" sz="1800" dirty="0"/>
              <a:t> avec les </a:t>
            </a:r>
            <a:r>
              <a:rPr lang="en-CA" sz="1800" dirty="0" err="1"/>
              <a:t>probabilités</a:t>
            </a:r>
            <a:r>
              <a:rPr lang="en-CA" sz="1800" dirty="0"/>
              <a:t>.</a:t>
            </a:r>
          </a:p>
          <a:p>
            <a:pPr lvl="1" eaLnBrk="1" hangingPunct="1">
              <a:defRPr/>
            </a:pPr>
            <a:r>
              <a:rPr lang="en-CA" sz="1800" dirty="0" err="1"/>
              <a:t>Assigne</a:t>
            </a:r>
            <a:r>
              <a:rPr lang="en-CA" sz="1800" dirty="0"/>
              <a:t> des </a:t>
            </a:r>
            <a:r>
              <a:rPr lang="en-CA" sz="1800" dirty="0" err="1"/>
              <a:t>poids</a:t>
            </a:r>
            <a:r>
              <a:rPr lang="en-CA" sz="1800" dirty="0"/>
              <a:t> à des </a:t>
            </a:r>
            <a:r>
              <a:rPr lang="en-CA" sz="1800" dirty="0" err="1"/>
              <a:t>formules</a:t>
            </a:r>
            <a:r>
              <a:rPr lang="en-CA" sz="1800" dirty="0"/>
              <a:t> de </a:t>
            </a:r>
            <a:r>
              <a:rPr lang="en-CA" sz="1800" dirty="0" err="1"/>
              <a:t>logique</a:t>
            </a:r>
            <a:r>
              <a:rPr lang="en-CA" sz="1800" dirty="0"/>
              <a:t> du premier </a:t>
            </a:r>
            <a:r>
              <a:rPr lang="en-CA" sz="1800" dirty="0" err="1"/>
              <a:t>ordre</a:t>
            </a:r>
            <a:endParaRPr lang="en-CA" sz="1800" dirty="0"/>
          </a:p>
          <a:p>
            <a:pPr lvl="1" eaLnBrk="1" hangingPunct="1">
              <a:defRPr/>
            </a:pPr>
            <a:r>
              <a:rPr lang="en-CA" sz="1800" dirty="0" err="1"/>
              <a:t>Interprétation</a:t>
            </a:r>
            <a:r>
              <a:rPr lang="en-CA" sz="1800" dirty="0"/>
              <a:t> </a:t>
            </a:r>
            <a:r>
              <a:rPr lang="en-CA" sz="1800" dirty="0" err="1"/>
              <a:t>probabiliste</a:t>
            </a:r>
            <a:endParaRPr lang="en-CA" sz="1800" dirty="0"/>
          </a:p>
          <a:p>
            <a:pPr eaLnBrk="1" hangingPunct="1">
              <a:defRPr/>
            </a:pPr>
            <a:r>
              <a:rPr lang="en-CA" sz="1800" dirty="0" err="1"/>
              <a:t>Approche</a:t>
            </a:r>
            <a:r>
              <a:rPr lang="en-CA" sz="1800" dirty="0"/>
              <a:t>:</a:t>
            </a:r>
          </a:p>
          <a:p>
            <a:pPr lvl="1" eaLnBrk="1" hangingPunct="1">
              <a:defRPr/>
            </a:pPr>
            <a:r>
              <a:rPr lang="en-CA" sz="1800" dirty="0"/>
              <a:t>Utiliser la </a:t>
            </a:r>
            <a:r>
              <a:rPr lang="en-CA" sz="1800" dirty="0" err="1"/>
              <a:t>logique</a:t>
            </a:r>
            <a:r>
              <a:rPr lang="en-CA" sz="1800" dirty="0"/>
              <a:t> </a:t>
            </a:r>
            <a:r>
              <a:rPr lang="en-CA" sz="1800" dirty="0" err="1"/>
              <a:t>markovienne</a:t>
            </a:r>
            <a:r>
              <a:rPr lang="en-CA" sz="1800" dirty="0"/>
              <a:t> pour </a:t>
            </a:r>
            <a:r>
              <a:rPr lang="en-CA" sz="1800" dirty="0" err="1"/>
              <a:t>spécifier</a:t>
            </a:r>
            <a:r>
              <a:rPr lang="en-CA" sz="1800" dirty="0"/>
              <a:t> les </a:t>
            </a:r>
            <a:r>
              <a:rPr lang="en-CA" sz="1800" dirty="0" err="1"/>
              <a:t>règles</a:t>
            </a:r>
            <a:r>
              <a:rPr lang="en-CA" sz="1800" dirty="0"/>
              <a:t> du </a:t>
            </a:r>
            <a:r>
              <a:rPr lang="en-CA" sz="1800" dirty="0" err="1"/>
              <a:t>jeu</a:t>
            </a:r>
            <a:endParaRPr lang="en-CA" sz="1800" dirty="0"/>
          </a:p>
          <a:p>
            <a:pPr lvl="1" eaLnBrk="1" hangingPunct="1">
              <a:defRPr/>
            </a:pPr>
            <a:r>
              <a:rPr lang="en-CA" sz="1800" dirty="0"/>
              <a:t>Utiliser </a:t>
            </a:r>
            <a:r>
              <a:rPr lang="en-CA" sz="1800" dirty="0" err="1"/>
              <a:t>l’inférence</a:t>
            </a:r>
            <a:r>
              <a:rPr lang="en-CA" sz="1800" dirty="0"/>
              <a:t> de la </a:t>
            </a:r>
            <a:r>
              <a:rPr lang="en-CA" sz="1800" dirty="0" err="1"/>
              <a:t>logique</a:t>
            </a:r>
            <a:r>
              <a:rPr lang="en-CA" sz="1800" dirty="0"/>
              <a:t> </a:t>
            </a:r>
            <a:r>
              <a:rPr lang="en-CA" sz="1800" dirty="0" err="1"/>
              <a:t>markovienne</a:t>
            </a:r>
            <a:r>
              <a:rPr lang="en-CA" sz="1800" dirty="0"/>
              <a:t> pour </a:t>
            </a:r>
            <a:r>
              <a:rPr lang="en-CA" sz="1800" dirty="0" err="1"/>
              <a:t>prédire</a:t>
            </a:r>
            <a:r>
              <a:rPr lang="en-CA" sz="1800" dirty="0"/>
              <a:t> les buts des </a:t>
            </a:r>
            <a:r>
              <a:rPr lang="en-CA" sz="1800" dirty="0" err="1"/>
              <a:t>joueurs</a:t>
            </a:r>
            <a:r>
              <a:rPr lang="en-CA" sz="1800" dirty="0"/>
              <a:t> </a:t>
            </a:r>
            <a:r>
              <a:rPr lang="en-CA" sz="1800" dirty="0" err="1"/>
              <a:t>étant</a:t>
            </a:r>
            <a:r>
              <a:rPr lang="en-CA" sz="1800" dirty="0"/>
              <a:t> </a:t>
            </a:r>
            <a:r>
              <a:rPr lang="en-CA" sz="1800" dirty="0" err="1"/>
              <a:t>donné</a:t>
            </a:r>
            <a:r>
              <a:rPr lang="en-CA" sz="1800" dirty="0"/>
              <a:t> les observations</a:t>
            </a:r>
          </a:p>
          <a:p>
            <a:pPr eaLnBrk="1" hangingPunct="1">
              <a:defRPr/>
            </a:pPr>
            <a:endParaRPr lang="en-CA" sz="1800" dirty="0"/>
          </a:p>
        </p:txBody>
      </p:sp>
    </p:spTree>
    <p:extLst>
      <p:ext uri="{BB962C8B-B14F-4D97-AF65-F5344CB8AC3E}">
        <p14:creationId xmlns:p14="http://schemas.microsoft.com/office/powerpoint/2010/main" val="1891032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Approche par inversion de la planification</a:t>
            </a:r>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23</a:t>
            </a:fld>
            <a:endParaRPr lang="en-US"/>
          </a:p>
        </p:txBody>
      </p:sp>
    </p:spTree>
    <p:extLst>
      <p:ext uri="{BB962C8B-B14F-4D97-AF65-F5344CB8AC3E}">
        <p14:creationId xmlns:p14="http://schemas.microsoft.com/office/powerpoint/2010/main" val="3617146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4C3E52-BED8-4E8E-86C3-84B2090D153D}" type="slidenum">
              <a:rPr lang="en-CA" altLang="en-US" smtClean="0">
                <a:solidFill>
                  <a:srgbClr val="990033"/>
                </a:solidFill>
              </a:rPr>
              <a:pPr eaLnBrk="1" hangingPunct="1"/>
              <a:t>24</a:t>
            </a:fld>
            <a:endParaRPr lang="en-CA" altLang="en-US">
              <a:solidFill>
                <a:srgbClr val="990033"/>
              </a:solidFill>
            </a:endParaRP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Approche en inversant la planification</a:t>
            </a:r>
            <a:endParaRPr lang="fr-CA" sz="2800" dirty="0">
              <a:solidFill>
                <a:schemeClr val="accent1">
                  <a:lumMod val="50000"/>
                </a:schemeClr>
              </a:solidFill>
              <a:effectLst>
                <a:outerShdw blurRad="38100" dist="38100" dir="2700000" algn="tl">
                  <a:srgbClr val="C0C0C0"/>
                </a:outerShdw>
              </a:effectLst>
            </a:endParaRPr>
          </a:p>
        </p:txBody>
      </p:sp>
      <p:sp>
        <p:nvSpPr>
          <p:cNvPr id="8" name="Date Placeholder 3"/>
          <p:cNvSpPr>
            <a:spLocks noGrp="1"/>
          </p:cNvSpPr>
          <p:nvPr>
            <p:ph type="dt" sz="quarter" idx="10"/>
          </p:nvPr>
        </p:nvSpPr>
        <p:spPr/>
        <p:txBody>
          <a:bodyPr/>
          <a:lstStyle/>
          <a:p>
            <a:pPr>
              <a:defRPr/>
            </a:pPr>
            <a:r>
              <a:rPr lang="en-US" dirty="0"/>
              <a:t>Froduald Kabanza</a:t>
            </a:r>
          </a:p>
        </p:txBody>
      </p:sp>
      <p:sp>
        <p:nvSpPr>
          <p:cNvPr id="9" name="Footer Placeholder 4"/>
          <p:cNvSpPr>
            <a:spLocks noGrp="1"/>
          </p:cNvSpPr>
          <p:nvPr>
            <p:ph type="ftr" sz="quarter" idx="11"/>
          </p:nvPr>
        </p:nvSpPr>
        <p:spPr/>
        <p:txBody>
          <a:bodyPr/>
          <a:lstStyle/>
          <a:p>
            <a:pPr>
              <a:defRPr/>
            </a:pPr>
            <a:r>
              <a:rPr lang="en-US" dirty="0"/>
              <a:t>IFT608 / IFT702</a:t>
            </a:r>
          </a:p>
        </p:txBody>
      </p:sp>
      <p:pic>
        <p:nvPicPr>
          <p:cNvPr id="4" name="Picture 3"/>
          <p:cNvPicPr>
            <a:picLocks noChangeAspect="1"/>
          </p:cNvPicPr>
          <p:nvPr/>
        </p:nvPicPr>
        <p:blipFill>
          <a:blip r:embed="rId3"/>
          <a:stretch>
            <a:fillRect/>
          </a:stretch>
        </p:blipFill>
        <p:spPr>
          <a:xfrm>
            <a:off x="2275341" y="1698784"/>
            <a:ext cx="5544826" cy="4602767"/>
          </a:xfrm>
          <a:prstGeom prst="rect">
            <a:avLst/>
          </a:prstGeom>
        </p:spPr>
      </p:pic>
      <p:sp>
        <p:nvSpPr>
          <p:cNvPr id="5" name="Rectangle 4"/>
          <p:cNvSpPr/>
          <p:nvPr/>
        </p:nvSpPr>
        <p:spPr>
          <a:xfrm>
            <a:off x="838199" y="1092200"/>
            <a:ext cx="6981967" cy="646331"/>
          </a:xfrm>
          <a:prstGeom prst="rect">
            <a:avLst/>
          </a:prstGeom>
        </p:spPr>
        <p:txBody>
          <a:bodyPr wrap="square">
            <a:spAutoFit/>
          </a:bodyPr>
          <a:lstStyle/>
          <a:p>
            <a:pPr marL="0" indent="0" eaLnBrk="1" hangingPunct="1">
              <a:buNone/>
              <a:defRPr/>
            </a:pPr>
            <a:r>
              <a:rPr lang="fr-CA" dirty="0">
                <a:solidFill>
                  <a:schemeClr val="accent1">
                    <a:lumMod val="50000"/>
                  </a:schemeClr>
                </a:solidFill>
              </a:rPr>
              <a:t>M. Ramirez and H. </a:t>
            </a:r>
            <a:r>
              <a:rPr lang="fr-CA" dirty="0" err="1">
                <a:solidFill>
                  <a:schemeClr val="accent1">
                    <a:lumMod val="50000"/>
                  </a:schemeClr>
                </a:solidFill>
              </a:rPr>
              <a:t>Geffner</a:t>
            </a:r>
            <a:r>
              <a:rPr lang="fr-CA" dirty="0">
                <a:solidFill>
                  <a:schemeClr val="accent1">
                    <a:lumMod val="50000"/>
                  </a:schemeClr>
                </a:solidFill>
              </a:rPr>
              <a:t>. </a:t>
            </a:r>
            <a:r>
              <a:rPr lang="en-CA" i="1" dirty="0">
                <a:solidFill>
                  <a:schemeClr val="accent1">
                    <a:lumMod val="50000"/>
                  </a:schemeClr>
                </a:solidFill>
                <a:hlinkClick r:id="rId4"/>
              </a:rPr>
              <a:t>Probabilistic Plan Recognition Using Off-the-Shelf Classical Planners</a:t>
            </a:r>
            <a:r>
              <a:rPr lang="en-CA" dirty="0">
                <a:solidFill>
                  <a:schemeClr val="accent1">
                    <a:lumMod val="50000"/>
                  </a:schemeClr>
                </a:solidFill>
                <a:hlinkClick r:id="rId4"/>
              </a:rPr>
              <a:t>.</a:t>
            </a:r>
            <a:r>
              <a:rPr lang="en-CA" dirty="0">
                <a:solidFill>
                  <a:schemeClr val="accent1">
                    <a:lumMod val="50000"/>
                  </a:schemeClr>
                </a:solidFill>
              </a:rPr>
              <a:t> AAAI 2010.</a:t>
            </a:r>
            <a:endParaRPr lang="fr-CA" dirty="0">
              <a:solidFill>
                <a:schemeClr val="accent1">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4C3E52-BED8-4E8E-86C3-84B2090D153D}" type="slidenum">
              <a:rPr lang="en-CA" altLang="en-US" smtClean="0">
                <a:solidFill>
                  <a:srgbClr val="990033"/>
                </a:solidFill>
              </a:rPr>
              <a:pPr eaLnBrk="1" hangingPunct="1"/>
              <a:t>25</a:t>
            </a:fld>
            <a:endParaRPr lang="en-CA" altLang="en-US">
              <a:solidFill>
                <a:srgbClr val="990033"/>
              </a:solidFill>
            </a:endParaRP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95287" y="1308100"/>
                <a:ext cx="8415225" cy="493712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fr-CA" sz="1800" dirty="0">
                    <a:solidFill>
                      <a:schemeClr val="accent1">
                        <a:lumMod val="50000"/>
                      </a:schemeClr>
                    </a:solidFill>
                  </a:rPr>
                  <a:t>M. Ramirez and H. Geffner. </a:t>
                </a:r>
                <a:r>
                  <a:rPr lang="en-CA" sz="1800" i="1" dirty="0">
                    <a:solidFill>
                      <a:schemeClr val="accent1">
                        <a:lumMod val="50000"/>
                      </a:schemeClr>
                    </a:solidFill>
                    <a:hlinkClick r:id="rId5"/>
                  </a:rPr>
                  <a:t>Probabilistic Plan Recognition Using Off-the-Shelf Classical Planners</a:t>
                </a:r>
                <a:r>
                  <a:rPr lang="en-CA" sz="1800" dirty="0">
                    <a:solidFill>
                      <a:schemeClr val="accent1">
                        <a:lumMod val="50000"/>
                      </a:schemeClr>
                    </a:solidFill>
                    <a:hlinkClick r:id="rId5"/>
                  </a:rPr>
                  <a:t>.</a:t>
                </a:r>
                <a:r>
                  <a:rPr lang="en-CA" sz="1800" dirty="0">
                    <a:solidFill>
                      <a:schemeClr val="accent1">
                        <a:lumMod val="50000"/>
                      </a:schemeClr>
                    </a:solidFill>
                  </a:rPr>
                  <a:t> AAAI 2010.</a:t>
                </a:r>
                <a:endParaRPr lang="fr-CA" sz="1800" dirty="0">
                  <a:solidFill>
                    <a:schemeClr val="accent1">
                      <a:lumMod val="50000"/>
                    </a:schemeClr>
                  </a:solidFill>
                </a:endParaRPr>
              </a:p>
              <a:p>
                <a:pPr eaLnBrk="1" hangingPunct="1">
                  <a:defRPr/>
                </a:pPr>
                <a:endParaRPr lang="fr-CA" sz="1800" dirty="0">
                  <a:solidFill>
                    <a:schemeClr val="accent1">
                      <a:lumMod val="50000"/>
                    </a:schemeClr>
                  </a:solidFill>
                </a:endParaRPr>
              </a:p>
              <a:p>
                <a:pPr eaLnBrk="1" hangingPunct="1">
                  <a:defRPr/>
                </a:pPr>
                <a:r>
                  <a:rPr lang="fr-CA" sz="1800" dirty="0"/>
                  <a:t>Par définition </a:t>
                </a:r>
              </a:p>
              <a:p>
                <a:pPr marL="0" indent="0" eaLnBrk="1" hangingPunct="1">
                  <a:buNone/>
                  <a:defRPr/>
                </a:pPr>
                <a:endParaRPr lang="fr-CA" sz="1800" dirty="0">
                  <a:solidFill>
                    <a:schemeClr val="accent1">
                      <a:lumMod val="50000"/>
                    </a:schemeClr>
                  </a:solidFill>
                </a:endParaRPr>
              </a:p>
              <a:p>
                <a:pPr eaLnBrk="1" hangingPunct="1">
                  <a:defRPr/>
                </a:pPr>
                <a:r>
                  <a:rPr lang="fr-CA" sz="1800" dirty="0"/>
                  <a:t>En supposant le principe de rationalité (un agent aura tendance à suivre les plans optimaux), on peut établir que</a:t>
                </a:r>
              </a:p>
              <a:p>
                <a:pPr eaLnBrk="1" hangingPunct="1">
                  <a:defRPr/>
                </a:pPr>
                <a:endParaRPr lang="fr-CA" sz="1800" dirty="0">
                  <a:solidFill>
                    <a:schemeClr val="accent1">
                      <a:lumMod val="50000"/>
                    </a:schemeClr>
                  </a:solidFill>
                </a:endParaRPr>
              </a:p>
              <a:p>
                <a:pPr marL="0" indent="0" eaLnBrk="1" hangingPunct="1">
                  <a:buNone/>
                  <a:defRPr/>
                </a:pPr>
                <a:endParaRPr lang="en-CA" sz="1800" dirty="0">
                  <a:solidFill>
                    <a:schemeClr val="accent1">
                      <a:lumMod val="50000"/>
                    </a:schemeClr>
                  </a:solidFill>
                </a:endParaRPr>
              </a:p>
              <a:p>
                <a:pPr marL="0" indent="0" eaLnBrk="1" hangingPunct="1">
                  <a:buNone/>
                  <a:defRPr/>
                </a:pPr>
                <a:endParaRPr lang="fr-CA" sz="1800" dirty="0">
                  <a:solidFill>
                    <a:schemeClr val="accent1">
                      <a:lumMod val="50000"/>
                    </a:schemeClr>
                  </a:solidFill>
                </a:endParaRPr>
              </a:p>
              <a:p>
                <a:pPr lvl="1" eaLnBrk="1" hangingPunct="1">
                  <a:defRPr/>
                </a:pPr>
                <a:r>
                  <a:rPr lang="fr-CA" sz="1800" i="1" dirty="0">
                    <a:solidFill>
                      <a:schemeClr val="tx1"/>
                    </a:solidFill>
                  </a:rPr>
                  <a:t>c(G,O)</a:t>
                </a:r>
                <a:r>
                  <a:rPr lang="fr-CA" sz="1800" dirty="0">
                    <a:solidFill>
                      <a:schemeClr val="tx1"/>
                    </a:solidFill>
                  </a:rPr>
                  <a:t> est le coût du meilleur plan respectant avec les observations</a:t>
                </a:r>
              </a:p>
              <a:p>
                <a:pPr lvl="1" eaLnBrk="1" hangingPunct="1">
                  <a:defRPr/>
                </a:pPr>
                <a:r>
                  <a:rPr lang="fr-CA" sz="1800" i="1" dirty="0">
                    <a:solidFill>
                      <a:schemeClr val="tx1"/>
                    </a:solidFill>
                  </a:rPr>
                  <a:t>c(G</a:t>
                </a:r>
                <a:r>
                  <a:rPr lang="fr-CA" sz="1800" dirty="0">
                    <a:solidFill>
                      <a:schemeClr val="tx1"/>
                    </a:solidFill>
                  </a:rPr>
                  <a:t>,</a:t>
                </a:r>
                <a14:m>
                  <m:oMath xmlns:m="http://schemas.openxmlformats.org/officeDocument/2006/math">
                    <m:acc>
                      <m:accPr>
                        <m:chr m:val="̅"/>
                        <m:ctrlPr>
                          <a:rPr lang="fr-CA" sz="1800" i="1" smtClean="0">
                            <a:solidFill>
                              <a:schemeClr val="tx1"/>
                            </a:solidFill>
                            <a:latin typeface="Cambria Math" panose="02040503050406030204" pitchFamily="18" charset="0"/>
                          </a:rPr>
                        </m:ctrlPr>
                      </m:accPr>
                      <m:e>
                        <m:r>
                          <a:rPr lang="en-CA" sz="1800" b="0" i="1" smtClean="0">
                            <a:solidFill>
                              <a:schemeClr val="tx1"/>
                            </a:solidFill>
                            <a:latin typeface="Cambria Math"/>
                          </a:rPr>
                          <m:t>𝑂</m:t>
                        </m:r>
                      </m:e>
                    </m:acc>
                  </m:oMath>
                </a14:m>
                <a:r>
                  <a:rPr lang="fr-CA" sz="1800" dirty="0">
                    <a:solidFill>
                      <a:schemeClr val="tx1"/>
                    </a:solidFill>
                  </a:rPr>
                  <a:t>) est le coût du plan optimal peu importe les observations</a:t>
                </a:r>
              </a:p>
              <a:p>
                <a:pPr marL="457200" lvl="1" indent="0" eaLnBrk="1" hangingPunct="1">
                  <a:buNone/>
                  <a:defRPr/>
                </a:pPr>
                <a:endParaRPr lang="fr-CA" sz="1800" dirty="0">
                  <a:solidFill>
                    <a:schemeClr val="tx1"/>
                  </a:solidFill>
                </a:endParaRPr>
              </a:p>
              <a:p>
                <a:pPr eaLnBrk="1" hangingPunct="1">
                  <a:defRPr/>
                </a:pPr>
                <a:r>
                  <a:rPr lang="fr-CA" sz="1800" dirty="0">
                    <a:solidFill>
                      <a:schemeClr val="tx1"/>
                    </a:solidFill>
                  </a:rPr>
                  <a:t>Chacun de ces coûts est calculé en lançant un planificateur classique</a:t>
                </a:r>
              </a:p>
              <a:p>
                <a:pPr marL="0" indent="0" eaLnBrk="1" hangingPunct="1">
                  <a:buNone/>
                  <a:defRPr/>
                </a:pPr>
                <a:endParaRPr lang="fr-CA" sz="1800" dirty="0">
                  <a:solidFill>
                    <a:schemeClr val="accent1">
                      <a:lumMod val="50000"/>
                    </a:schemeClr>
                  </a:solidFill>
                </a:endParaRP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95287" y="1308100"/>
                <a:ext cx="8415225" cy="4937125"/>
              </a:xfrm>
              <a:prstGeom prst="rect">
                <a:avLst/>
              </a:prstGeom>
              <a:blipFill>
                <a:blip r:embed="rId7"/>
                <a:stretch>
                  <a:fillRect l="-290" t="-7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noFill/>
                  </a:rPr>
                  <a:t> </a:t>
                </a:r>
              </a:p>
            </p:txBody>
          </p:sp>
        </mc:Fallback>
      </mc:AlternateContent>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a:solidFill>
                  <a:schemeClr val="accent1">
                    <a:lumMod val="50000"/>
                  </a:schemeClr>
                </a:solidFill>
                <a:effectLst>
                  <a:outerShdw blurRad="38100" dist="38100" dir="2700000" algn="tl">
                    <a:srgbClr val="C0C0C0"/>
                  </a:outerShdw>
                </a:effectLst>
              </a:rPr>
              <a:t>Approche en inversant la planification</a:t>
            </a:r>
            <a:endParaRPr lang="fr-CA" sz="2800">
              <a:solidFill>
                <a:schemeClr val="accent1">
                  <a:lumMod val="50000"/>
                </a:schemeClr>
              </a:solidFill>
              <a:effectLst>
                <a:outerShdw blurRad="38100" dist="38100" dir="2700000" algn="tl">
                  <a:srgbClr val="C0C0C0"/>
                </a:outerShdw>
              </a:effectLst>
            </a:endParaRPr>
          </a:p>
        </p:txBody>
      </p:sp>
      <p:sp>
        <p:nvSpPr>
          <p:cNvPr id="8" name="Date Placeholder 3"/>
          <p:cNvSpPr>
            <a:spLocks noGrp="1"/>
          </p:cNvSpPr>
          <p:nvPr>
            <p:ph type="dt" sz="quarter" idx="10"/>
          </p:nvPr>
        </p:nvSpPr>
        <p:spPr/>
        <p:txBody>
          <a:bodyPr/>
          <a:lstStyle/>
          <a:p>
            <a:pPr>
              <a:defRPr/>
            </a:pPr>
            <a:r>
              <a:rPr lang="en-US" dirty="0"/>
              <a:t>Froduald Kabanza</a:t>
            </a:r>
          </a:p>
        </p:txBody>
      </p:sp>
      <p:sp>
        <p:nvSpPr>
          <p:cNvPr id="9" name="Footer Placeholder 4"/>
          <p:cNvSpPr>
            <a:spLocks noGrp="1"/>
          </p:cNvSpPr>
          <p:nvPr>
            <p:ph type="ftr" sz="quarter" idx="11"/>
          </p:nvPr>
        </p:nvSpPr>
        <p:spPr/>
        <p:txBody>
          <a:bodyPr/>
          <a:lstStyle/>
          <a:p>
            <a:pPr>
              <a:defRPr/>
            </a:pPr>
            <a:r>
              <a:rPr lang="en-US" dirty="0"/>
              <a:t>IFT608 / IFT702</a:t>
            </a:r>
          </a:p>
        </p:txBody>
      </p:sp>
      <p:graphicFrame>
        <p:nvGraphicFramePr>
          <p:cNvPr id="2" name="Object 1"/>
          <p:cNvGraphicFramePr>
            <a:graphicFrameLocks noChangeAspect="1"/>
          </p:cNvGraphicFramePr>
          <p:nvPr>
            <p:custDataLst>
              <p:tags r:id="rId1"/>
            </p:custDataLst>
          </p:nvPr>
        </p:nvGraphicFramePr>
        <p:xfrm>
          <a:off x="2363789" y="2444751"/>
          <a:ext cx="2693986" cy="334000"/>
        </p:xfrm>
        <a:graphic>
          <a:graphicData uri="http://schemas.openxmlformats.org/presentationml/2006/ole">
            <mc:AlternateContent xmlns:mc="http://schemas.openxmlformats.org/markup-compatibility/2006">
              <mc:Choice xmlns:v="urn:schemas-microsoft-com:vml" Requires="v">
                <p:oleObj name="Equation" r:id="rId8" imgW="1638000" imgH="203040" progId="Equation.3">
                  <p:embed/>
                </p:oleObj>
              </mc:Choice>
              <mc:Fallback>
                <p:oleObj name="Equation" r:id="rId8" imgW="1638000" imgH="203040" progId="Equation.3">
                  <p:embed/>
                  <p:pic>
                    <p:nvPicPr>
                      <p:cNvPr id="2" name="Object 1"/>
                      <p:cNvPicPr>
                        <a:picLocks noChangeAspect="1" noChangeArrowheads="1"/>
                      </p:cNvPicPr>
                      <p:nvPr/>
                    </p:nvPicPr>
                    <p:blipFill>
                      <a:blip r:embed="rId9"/>
                      <a:srcRect/>
                      <a:stretch>
                        <a:fillRect/>
                      </a:stretch>
                    </p:blipFill>
                    <p:spPr bwMode="auto">
                      <a:xfrm>
                        <a:off x="2363789" y="2444751"/>
                        <a:ext cx="2693986" cy="334000"/>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custDataLst>
              <p:tags r:id="rId2"/>
            </p:custDataLst>
          </p:nvPr>
        </p:nvGraphicFramePr>
        <p:xfrm>
          <a:off x="2166938" y="3721101"/>
          <a:ext cx="3214687" cy="560059"/>
        </p:xfrm>
        <a:graphic>
          <a:graphicData uri="http://schemas.openxmlformats.org/presentationml/2006/ole">
            <mc:AlternateContent xmlns:mc="http://schemas.openxmlformats.org/markup-compatibility/2006">
              <mc:Choice xmlns:v="urn:schemas-microsoft-com:vml" Requires="v">
                <p:oleObj name="Equation" r:id="rId10" imgW="1714320" imgH="291960" progId="Equation.3">
                  <p:embed/>
                </p:oleObj>
              </mc:Choice>
              <mc:Fallback>
                <p:oleObj name="Equation" r:id="rId10" imgW="1714320" imgH="291960" progId="Equation.3">
                  <p:embed/>
                  <p:pic>
                    <p:nvPicPr>
                      <p:cNvPr id="3" name="Object 2"/>
                      <p:cNvPicPr>
                        <a:picLocks noChangeAspect="1" noChangeArrowheads="1"/>
                      </p:cNvPicPr>
                      <p:nvPr/>
                    </p:nvPicPr>
                    <p:blipFill>
                      <a:blip r:embed="rId11"/>
                      <a:srcRect/>
                      <a:stretch>
                        <a:fillRect/>
                      </a:stretch>
                    </p:blipFill>
                    <p:spPr bwMode="auto">
                      <a:xfrm>
                        <a:off x="2166938" y="3721101"/>
                        <a:ext cx="3214687" cy="56005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87539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4C3E52-BED8-4E8E-86C3-84B2090D153D}" type="slidenum">
              <a:rPr lang="en-CA" altLang="en-US" smtClean="0">
                <a:solidFill>
                  <a:srgbClr val="990033"/>
                </a:solidFill>
              </a:rPr>
              <a:pPr eaLnBrk="1" hangingPunct="1"/>
              <a:t>26</a:t>
            </a:fld>
            <a:endParaRPr lang="en-CA" altLang="en-US">
              <a:solidFill>
                <a:srgbClr val="990033"/>
              </a:solidFill>
            </a:endParaRPr>
          </a:p>
        </p:txBody>
      </p:sp>
      <p:sp>
        <p:nvSpPr>
          <p:cNvPr id="10" name="Rectangle 3"/>
          <p:cNvSpPr txBox="1">
            <a:spLocks noChangeArrowheads="1"/>
          </p:cNvSpPr>
          <p:nvPr/>
        </p:nvSpPr>
        <p:spPr bwMode="auto">
          <a:xfrm>
            <a:off x="395287" y="1308100"/>
            <a:ext cx="84152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r>
              <a:rPr lang="en-CA" sz="2000" dirty="0"/>
              <a:t>Masters, P., and </a:t>
            </a:r>
            <a:r>
              <a:rPr lang="en-CA" sz="2000" dirty="0" err="1"/>
              <a:t>Sardina</a:t>
            </a:r>
            <a:r>
              <a:rPr lang="en-CA" sz="2000" dirty="0"/>
              <a:t>, S. </a:t>
            </a:r>
            <a:r>
              <a:rPr lang="en-CA" sz="2000" dirty="0">
                <a:hlinkClick r:id="rId3"/>
              </a:rPr>
              <a:t>Cost-based goal recognition for path-planning</a:t>
            </a:r>
            <a:r>
              <a:rPr lang="en-CA" sz="2000" dirty="0"/>
              <a:t>. In </a:t>
            </a:r>
            <a:r>
              <a:rPr lang="en-CA" sz="2000" i="1" dirty="0"/>
              <a:t>AAMAS</a:t>
            </a:r>
            <a:r>
              <a:rPr lang="en-CA" sz="2000" dirty="0"/>
              <a:t>, 750–758, 2017.</a:t>
            </a:r>
          </a:p>
          <a:p>
            <a:pPr marL="0" indent="0">
              <a:buNone/>
            </a:pPr>
            <a:endParaRPr lang="en-CA" sz="2000" dirty="0"/>
          </a:p>
          <a:p>
            <a:pPr lvl="1"/>
            <a:r>
              <a:rPr lang="en-CA" sz="2000" dirty="0"/>
              <a:t> </a:t>
            </a:r>
            <a:r>
              <a:rPr lang="en-CA" sz="2000" dirty="0" err="1"/>
              <a:t>Exploite</a:t>
            </a:r>
            <a:r>
              <a:rPr lang="en-CA" sz="2000" dirty="0"/>
              <a:t> les </a:t>
            </a:r>
            <a:r>
              <a:rPr lang="en-CA" sz="2000" dirty="0" err="1"/>
              <a:t>spécificité</a:t>
            </a:r>
            <a:r>
              <a:rPr lang="en-CA" sz="2000" dirty="0"/>
              <a:t> du </a:t>
            </a:r>
            <a:r>
              <a:rPr lang="en-CA" sz="2000" dirty="0" err="1"/>
              <a:t>domaine</a:t>
            </a:r>
            <a:r>
              <a:rPr lang="en-CA" sz="2000" dirty="0"/>
              <a:t> de navigation sur </a:t>
            </a:r>
            <a:r>
              <a:rPr lang="en-CA" sz="2000" dirty="0" err="1"/>
              <a:t>une</a:t>
            </a:r>
            <a:r>
              <a:rPr lang="en-CA" sz="2000" dirty="0"/>
              <a:t> carte pour </a:t>
            </a:r>
            <a:r>
              <a:rPr lang="en-CA" sz="2000" dirty="0" err="1"/>
              <a:t>précalculer</a:t>
            </a:r>
            <a:r>
              <a:rPr lang="en-CA" sz="2000" dirty="0"/>
              <a:t> les </a:t>
            </a:r>
            <a:r>
              <a:rPr lang="en-CA" sz="2000" dirty="0" err="1"/>
              <a:t>coûts</a:t>
            </a:r>
            <a:r>
              <a:rPr lang="en-CA" sz="2000" dirty="0"/>
              <a:t>.</a:t>
            </a:r>
          </a:p>
          <a:p>
            <a:pPr lvl="1"/>
            <a:r>
              <a:rPr lang="en-CA" sz="2000" dirty="0" err="1"/>
              <a:t>Choix</a:t>
            </a:r>
            <a:r>
              <a:rPr lang="en-CA" sz="2000" dirty="0"/>
              <a:t> possible </a:t>
            </a:r>
            <a:r>
              <a:rPr lang="en-CA" sz="2000" dirty="0" err="1"/>
              <a:t>parmi</a:t>
            </a:r>
            <a:r>
              <a:rPr lang="en-CA" sz="2000" dirty="0"/>
              <a:t> les articles à critique (IFT 702).</a:t>
            </a:r>
          </a:p>
          <a:p>
            <a:pPr lvl="1"/>
            <a:endParaRPr lang="en-CA" sz="2000" dirty="0">
              <a:solidFill>
                <a:schemeClr val="accent1">
                  <a:lumMod val="50000"/>
                </a:schemeClr>
              </a:solidFill>
            </a:endParaRPr>
          </a:p>
          <a:p>
            <a:r>
              <a:rPr lang="en-CA" sz="2000" dirty="0"/>
              <a:t> Freedman, R. G., &amp; Zilberstein, S. (2017). </a:t>
            </a:r>
            <a:r>
              <a:rPr lang="en-CA" sz="2000" dirty="0">
                <a:hlinkClick r:id="rId4"/>
              </a:rPr>
              <a:t>Integration of planning with recognition for responsive interaction using classical planners</a:t>
            </a:r>
            <a:r>
              <a:rPr lang="en-CA" sz="2000" dirty="0"/>
              <a:t>. In  </a:t>
            </a:r>
            <a:r>
              <a:rPr lang="en-CA" sz="2000" i="1" dirty="0"/>
              <a:t>AAAI</a:t>
            </a:r>
            <a:r>
              <a:rPr lang="en-CA" sz="2000" dirty="0"/>
              <a:t>, pp. 4581–4588, 2017.</a:t>
            </a:r>
          </a:p>
          <a:p>
            <a:pPr lvl="1"/>
            <a:r>
              <a:rPr lang="en-CA" sz="2000" dirty="0" err="1"/>
              <a:t>Intégration</a:t>
            </a:r>
            <a:r>
              <a:rPr lang="en-CA" sz="2000" dirty="0"/>
              <a:t> de la </a:t>
            </a:r>
            <a:r>
              <a:rPr lang="en-CA" sz="2000" dirty="0" err="1"/>
              <a:t>planification</a:t>
            </a:r>
            <a:r>
              <a:rPr lang="en-CA" sz="2000" dirty="0"/>
              <a:t> et la reconnaissance de plan</a:t>
            </a:r>
          </a:p>
          <a:p>
            <a:pPr lvl="1"/>
            <a:r>
              <a:rPr lang="en-CA" sz="2000" dirty="0" err="1"/>
              <a:t>Très</a:t>
            </a:r>
            <a:r>
              <a:rPr lang="en-CA" sz="2000" dirty="0"/>
              <a:t> </a:t>
            </a:r>
            <a:r>
              <a:rPr lang="en-CA" sz="2000" dirty="0" err="1"/>
              <a:t>théorique</a:t>
            </a:r>
            <a:endParaRPr lang="en-CA" sz="2000" dirty="0"/>
          </a:p>
          <a:p>
            <a:endParaRPr lang="en-CA" sz="1800" dirty="0"/>
          </a:p>
          <a:p>
            <a:pPr lvl="1"/>
            <a:endParaRPr lang="en-CA" sz="1800" dirty="0">
              <a:solidFill>
                <a:schemeClr val="accent1">
                  <a:lumMod val="50000"/>
                </a:schemeClr>
              </a:solidFill>
            </a:endParaRPr>
          </a:p>
          <a:p>
            <a:pPr marL="0" indent="0">
              <a:buNone/>
            </a:pPr>
            <a:endParaRPr lang="fr-CA" sz="1800" dirty="0">
              <a:solidFill>
                <a:schemeClr val="accent1">
                  <a:lumMod val="50000"/>
                </a:schemeClr>
              </a:solidFill>
            </a:endParaRP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Approches plus récentes</a:t>
            </a:r>
            <a:endParaRPr lang="fr-CA" sz="2800" dirty="0">
              <a:solidFill>
                <a:schemeClr val="accent1">
                  <a:lumMod val="50000"/>
                </a:schemeClr>
              </a:solidFill>
              <a:effectLst>
                <a:outerShdw blurRad="38100" dist="38100" dir="2700000" algn="tl">
                  <a:srgbClr val="C0C0C0"/>
                </a:outerShdw>
              </a:effectLst>
            </a:endParaRPr>
          </a:p>
        </p:txBody>
      </p:sp>
      <p:sp>
        <p:nvSpPr>
          <p:cNvPr id="8" name="Date Placeholder 3"/>
          <p:cNvSpPr>
            <a:spLocks noGrp="1"/>
          </p:cNvSpPr>
          <p:nvPr>
            <p:ph type="dt" sz="quarter" idx="10"/>
          </p:nvPr>
        </p:nvSpPr>
        <p:spPr/>
        <p:txBody>
          <a:bodyPr/>
          <a:lstStyle/>
          <a:p>
            <a:pPr>
              <a:defRPr/>
            </a:pPr>
            <a:r>
              <a:rPr lang="en-US" dirty="0"/>
              <a:t>Froduald Kabanza</a:t>
            </a:r>
          </a:p>
        </p:txBody>
      </p:sp>
      <p:sp>
        <p:nvSpPr>
          <p:cNvPr id="9" name="Footer Placeholder 4"/>
          <p:cNvSpPr>
            <a:spLocks noGrp="1"/>
          </p:cNvSpPr>
          <p:nvPr>
            <p:ph type="ftr" sz="quarter" idx="11"/>
          </p:nvPr>
        </p:nvSpPr>
        <p:spPr/>
        <p:txBody>
          <a:bodyPr/>
          <a:lstStyle/>
          <a:p>
            <a:pPr>
              <a:defRPr/>
            </a:pPr>
            <a:r>
              <a:rPr lang="en-US" dirty="0"/>
              <a:t>IFT608 / IFT702</a:t>
            </a:r>
          </a:p>
        </p:txBody>
      </p:sp>
    </p:spTree>
    <p:extLst>
      <p:ext uri="{BB962C8B-B14F-4D97-AF65-F5344CB8AC3E}">
        <p14:creationId xmlns:p14="http://schemas.microsoft.com/office/powerpoint/2010/main" val="13156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4C3E52-BED8-4E8E-86C3-84B2090D153D}" type="slidenum">
              <a:rPr lang="en-CA" altLang="en-US" smtClean="0">
                <a:solidFill>
                  <a:srgbClr val="990033"/>
                </a:solidFill>
              </a:rPr>
              <a:pPr eaLnBrk="1" hangingPunct="1"/>
              <a:t>27</a:t>
            </a:fld>
            <a:endParaRPr lang="en-CA" altLang="en-US">
              <a:solidFill>
                <a:srgbClr val="990033"/>
              </a:solidFill>
            </a:endParaRPr>
          </a:p>
        </p:txBody>
      </p:sp>
      <p:sp>
        <p:nvSpPr>
          <p:cNvPr id="10" name="Rectangle 3"/>
          <p:cNvSpPr txBox="1">
            <a:spLocks noChangeArrowheads="1"/>
          </p:cNvSpPr>
          <p:nvPr/>
        </p:nvSpPr>
        <p:spPr bwMode="auto">
          <a:xfrm>
            <a:off x="395287" y="1308100"/>
            <a:ext cx="84152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r>
              <a:rPr lang="en-CA" sz="2000" dirty="0" err="1"/>
              <a:t>Perira</a:t>
            </a:r>
            <a:r>
              <a:rPr lang="en-CA" sz="2000" dirty="0"/>
              <a:t> et al. </a:t>
            </a:r>
            <a:r>
              <a:rPr lang="en-CA" sz="2000" dirty="0">
                <a:hlinkClick r:id="rId3"/>
              </a:rPr>
              <a:t>Landmark-Based Heuristics for Goal Recognition</a:t>
            </a:r>
            <a:r>
              <a:rPr lang="en-CA" sz="2000" dirty="0"/>
              <a:t>. In </a:t>
            </a:r>
            <a:r>
              <a:rPr lang="en-CA" sz="2000" i="1" dirty="0"/>
              <a:t>AAAI</a:t>
            </a:r>
            <a:r>
              <a:rPr lang="en-CA" sz="2000" dirty="0"/>
              <a:t>, 750–758, 2017.</a:t>
            </a:r>
          </a:p>
          <a:p>
            <a:pPr marL="0" indent="0">
              <a:buNone/>
            </a:pPr>
            <a:endParaRPr lang="en-CA" sz="2000" dirty="0">
              <a:solidFill>
                <a:schemeClr val="accent1">
                  <a:lumMod val="50000"/>
                </a:schemeClr>
              </a:solidFill>
            </a:endParaRPr>
          </a:p>
          <a:p>
            <a:r>
              <a:rPr lang="en-CA" sz="2000" dirty="0"/>
              <a:t>Levin, S.J. and Williams, B.C. </a:t>
            </a:r>
            <a:r>
              <a:rPr lang="en-CA" sz="2000" dirty="0">
                <a:hlinkClick r:id="rId4"/>
              </a:rPr>
              <a:t>Watching and Acting Together: Concurrent Plan Recognition and Adaptation for Human-Robot Teams</a:t>
            </a:r>
            <a:r>
              <a:rPr lang="en-CA" sz="2000" dirty="0"/>
              <a:t>. In  </a:t>
            </a:r>
            <a:r>
              <a:rPr lang="en-CA" sz="2000" i="1" dirty="0"/>
              <a:t>JAIR 63(2018) 281-359</a:t>
            </a:r>
          </a:p>
          <a:p>
            <a:endParaRPr lang="en-CA" sz="2000" i="1" dirty="0"/>
          </a:p>
          <a:p>
            <a:r>
              <a:rPr lang="en-CA" sz="2000" dirty="0" err="1"/>
              <a:t>Vered</a:t>
            </a:r>
            <a:r>
              <a:rPr lang="en-CA" sz="2000" dirty="0"/>
              <a:t> et al. </a:t>
            </a:r>
            <a:r>
              <a:rPr lang="en-CA" dirty="0">
                <a:hlinkClick r:id="rId5"/>
              </a:rPr>
              <a:t>Towards Online Goal Recognition Combining Goal Mirroring and Landmarks</a:t>
            </a:r>
            <a:r>
              <a:rPr lang="en-CA" dirty="0"/>
              <a:t>, AAMAS, 2018.</a:t>
            </a:r>
          </a:p>
          <a:p>
            <a:endParaRPr lang="en-CA" dirty="0"/>
          </a:p>
          <a:p>
            <a:r>
              <a:rPr lang="en-CA" dirty="0"/>
              <a:t>Singh et al. </a:t>
            </a:r>
            <a:r>
              <a:rPr lang="en-CA" dirty="0">
                <a:hlinkClick r:id="rId6"/>
              </a:rPr>
              <a:t>Combining Planning with Gaze for Online Human Intention Recognition</a:t>
            </a:r>
            <a:r>
              <a:rPr lang="en-CA" dirty="0"/>
              <a:t>. AAMAS, 2018.</a:t>
            </a:r>
          </a:p>
          <a:p>
            <a:endParaRPr lang="en-CA" sz="1800" dirty="0"/>
          </a:p>
          <a:p>
            <a:pPr lvl="1"/>
            <a:endParaRPr lang="en-CA" sz="1800" dirty="0">
              <a:solidFill>
                <a:schemeClr val="accent1">
                  <a:lumMod val="50000"/>
                </a:schemeClr>
              </a:solidFill>
            </a:endParaRPr>
          </a:p>
          <a:p>
            <a:pPr marL="0" indent="0">
              <a:buNone/>
            </a:pPr>
            <a:endParaRPr lang="fr-CA" sz="1800" dirty="0">
              <a:solidFill>
                <a:schemeClr val="accent1">
                  <a:lumMod val="50000"/>
                </a:schemeClr>
              </a:solidFill>
            </a:endParaRP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Approches plus récentes</a:t>
            </a:r>
            <a:endParaRPr lang="fr-CA" sz="2800" dirty="0">
              <a:solidFill>
                <a:schemeClr val="accent1">
                  <a:lumMod val="50000"/>
                </a:schemeClr>
              </a:solidFill>
              <a:effectLst>
                <a:outerShdw blurRad="38100" dist="38100" dir="2700000" algn="tl">
                  <a:srgbClr val="C0C0C0"/>
                </a:outerShdw>
              </a:effectLst>
            </a:endParaRPr>
          </a:p>
        </p:txBody>
      </p:sp>
      <p:sp>
        <p:nvSpPr>
          <p:cNvPr id="8" name="Date Placeholder 3"/>
          <p:cNvSpPr>
            <a:spLocks noGrp="1"/>
          </p:cNvSpPr>
          <p:nvPr>
            <p:ph type="dt" sz="quarter" idx="10"/>
          </p:nvPr>
        </p:nvSpPr>
        <p:spPr/>
        <p:txBody>
          <a:bodyPr/>
          <a:lstStyle/>
          <a:p>
            <a:pPr>
              <a:defRPr/>
            </a:pPr>
            <a:r>
              <a:rPr lang="en-US" dirty="0"/>
              <a:t>Froduald Kabanza</a:t>
            </a:r>
          </a:p>
        </p:txBody>
      </p:sp>
      <p:sp>
        <p:nvSpPr>
          <p:cNvPr id="9" name="Footer Placeholder 4"/>
          <p:cNvSpPr>
            <a:spLocks noGrp="1"/>
          </p:cNvSpPr>
          <p:nvPr>
            <p:ph type="ftr" sz="quarter" idx="11"/>
          </p:nvPr>
        </p:nvSpPr>
        <p:spPr/>
        <p:txBody>
          <a:bodyPr/>
          <a:lstStyle/>
          <a:p>
            <a:pPr>
              <a:defRPr/>
            </a:pPr>
            <a:r>
              <a:rPr lang="en-US" dirty="0"/>
              <a:t>IFT608 / IFT702</a:t>
            </a:r>
          </a:p>
        </p:txBody>
      </p:sp>
    </p:spTree>
    <p:extLst>
      <p:ext uri="{BB962C8B-B14F-4D97-AF65-F5344CB8AC3E}">
        <p14:creationId xmlns:p14="http://schemas.microsoft.com/office/powerpoint/2010/main" val="65536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Approche par analyse grammaticale probabiliste</a:t>
            </a:r>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28</a:t>
            </a:fld>
            <a:endParaRPr lang="en-US"/>
          </a:p>
        </p:txBody>
      </p:sp>
    </p:spTree>
    <p:extLst>
      <p:ext uri="{BB962C8B-B14F-4D97-AF65-F5344CB8AC3E}">
        <p14:creationId xmlns:p14="http://schemas.microsoft.com/office/powerpoint/2010/main" val="2283605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Framing the Problem as </a:t>
            </a:r>
            <a:br>
              <a:rPr lang="en-CA" dirty="0"/>
            </a:br>
            <a:r>
              <a:rPr lang="en-CA" dirty="0"/>
              <a:t>Plan-Library Based Plan Recognition</a:t>
            </a:r>
            <a:endParaRPr lang="fr-CA" dirty="0"/>
          </a:p>
        </p:txBody>
      </p:sp>
      <p:sp>
        <p:nvSpPr>
          <p:cNvPr id="3" name="Content Placeholder 2"/>
          <p:cNvSpPr>
            <a:spLocks noGrp="1"/>
          </p:cNvSpPr>
          <p:nvPr>
            <p:ph idx="1"/>
          </p:nvPr>
        </p:nvSpPr>
        <p:spPr/>
        <p:txBody>
          <a:bodyPr/>
          <a:lstStyle/>
          <a:p>
            <a:r>
              <a:rPr lang="en-CA" dirty="0"/>
              <a:t>Assumptions</a:t>
            </a:r>
          </a:p>
          <a:p>
            <a:pPr lvl="1"/>
            <a:r>
              <a:rPr lang="en-CA" dirty="0"/>
              <a:t>The observed agent is a goal-directed agent which plans actions and then execute them</a:t>
            </a:r>
          </a:p>
          <a:p>
            <a:pPr lvl="1"/>
            <a:r>
              <a:rPr lang="en-CA" dirty="0"/>
              <a:t>The observing agent has a library of the potential plans the observed agent might execute</a:t>
            </a:r>
          </a:p>
          <a:p>
            <a:pPr marL="0" indent="0">
              <a:buNone/>
            </a:pPr>
            <a:endParaRPr lang="en-CA" dirty="0"/>
          </a:p>
        </p:txBody>
      </p:sp>
      <p:sp>
        <p:nvSpPr>
          <p:cNvPr id="7" name="Date Placeholder 6"/>
          <p:cNvSpPr>
            <a:spLocks noGrp="1"/>
          </p:cNvSpPr>
          <p:nvPr>
            <p:ph type="dt" sz="half" idx="10"/>
          </p:nvPr>
        </p:nvSpPr>
        <p:spPr/>
        <p:txBody>
          <a:bodyPr/>
          <a:lstStyle/>
          <a:p>
            <a:pPr>
              <a:defRPr/>
            </a:pPr>
            <a:r>
              <a:rPr lang="en-US" dirty="0"/>
              <a:t>(Kabanza et al., IJCAI-13)</a:t>
            </a:r>
          </a:p>
        </p:txBody>
      </p:sp>
      <p:sp>
        <p:nvSpPr>
          <p:cNvPr id="5" name="Slide Number Placeholder 4"/>
          <p:cNvSpPr>
            <a:spLocks noGrp="1"/>
          </p:cNvSpPr>
          <p:nvPr>
            <p:ph type="sldNum" sz="quarter" idx="12"/>
          </p:nvPr>
        </p:nvSpPr>
        <p:spPr/>
        <p:txBody>
          <a:bodyPr/>
          <a:lstStyle/>
          <a:p>
            <a:fld id="{AF3C01FC-07E7-4D7A-8823-D4FC67D4A88A}" type="slidenum">
              <a:rPr lang="en-US" smtClean="0"/>
              <a:pPr/>
              <a:t>29</a:t>
            </a:fld>
            <a:endParaRPr lang="en-US"/>
          </a:p>
        </p:txBody>
      </p:sp>
    </p:spTree>
    <p:extLst>
      <p:ext uri="{BB962C8B-B14F-4D97-AF65-F5344CB8AC3E}">
        <p14:creationId xmlns:p14="http://schemas.microsoft.com/office/powerpoint/2010/main" val="392851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Énoncé</a:t>
            </a:r>
            <a:r>
              <a:rPr lang="en-CA" dirty="0"/>
              <a:t> du </a:t>
            </a:r>
            <a:r>
              <a:rPr lang="en-CA" dirty="0" err="1"/>
              <a:t>problème</a:t>
            </a:r>
            <a:endParaRPr lang="fr-CA" dirty="0"/>
          </a:p>
        </p:txBody>
      </p:sp>
      <p:sp>
        <p:nvSpPr>
          <p:cNvPr id="3" name="Text Placeholder 2"/>
          <p:cNvSpPr>
            <a:spLocks noGrp="1"/>
          </p:cNvSpPr>
          <p:nvPr>
            <p:ph type="body" idx="1"/>
          </p:nvPr>
        </p:nvSpPr>
        <p:spPr/>
        <p:txBody>
          <a:bodyPr/>
          <a:lstStyle/>
          <a:p>
            <a:endParaRPr lang="fr-CA"/>
          </a:p>
        </p:txBody>
      </p:sp>
      <p:sp>
        <p:nvSpPr>
          <p:cNvPr id="4" name="Date Placeholder 3"/>
          <p:cNvSpPr>
            <a:spLocks noGrp="1"/>
          </p:cNvSpPr>
          <p:nvPr>
            <p:ph type="dt" sz="half"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3A5353F0-4071-4A0F-97EF-201FC6EFC83A}" type="slidenum">
              <a:rPr lang="en-US" smtClean="0"/>
              <a:pPr>
                <a:defRPr/>
              </a:pPr>
              <a:t>3</a:t>
            </a:fld>
            <a:endParaRPr lang="en-US"/>
          </a:p>
        </p:txBody>
      </p:sp>
    </p:spTree>
    <p:extLst>
      <p:ext uri="{BB962C8B-B14F-4D97-AF65-F5344CB8AC3E}">
        <p14:creationId xmlns:p14="http://schemas.microsoft.com/office/powerpoint/2010/main" val="75551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Plan Library Representation</a:t>
            </a:r>
            <a:endParaRPr lang="fr-CA" dirty="0"/>
          </a:p>
        </p:txBody>
      </p:sp>
      <p:sp>
        <p:nvSpPr>
          <p:cNvPr id="3" name="Content Placeholder 2"/>
          <p:cNvSpPr>
            <a:spLocks noGrp="1"/>
          </p:cNvSpPr>
          <p:nvPr>
            <p:ph idx="1"/>
          </p:nvPr>
        </p:nvSpPr>
        <p:spPr/>
        <p:txBody>
          <a:bodyPr/>
          <a:lstStyle/>
          <a:p>
            <a:r>
              <a:rPr lang="en-CA" dirty="0"/>
              <a:t>The plan library is represented as an HTN or, equivalently, as a partially-ordered </a:t>
            </a:r>
            <a:r>
              <a:rPr lang="en-CA" dirty="0" err="1"/>
              <a:t>multiset</a:t>
            </a:r>
            <a:r>
              <a:rPr lang="en-CA" dirty="0"/>
              <a:t> context free grammar</a:t>
            </a:r>
          </a:p>
          <a:p>
            <a:pPr marL="457200" lvl="1" indent="0">
              <a:buNone/>
            </a:pPr>
            <a:endParaRPr lang="en-CA" dirty="0"/>
          </a:p>
          <a:p>
            <a:r>
              <a:rPr lang="en-CA" dirty="0"/>
              <a:t>Along with a probabilistic model</a:t>
            </a:r>
          </a:p>
        </p:txBody>
      </p:sp>
      <p:sp>
        <p:nvSpPr>
          <p:cNvPr id="4" name="Date Placeholder 3"/>
          <p:cNvSpPr>
            <a:spLocks noGrp="1"/>
          </p:cNvSpPr>
          <p:nvPr>
            <p:ph type="dt" sz="half" idx="10"/>
          </p:nvPr>
        </p:nvSpPr>
        <p:spPr/>
        <p:txBody>
          <a:bodyPr/>
          <a:lstStyle/>
          <a:p>
            <a:pPr>
              <a:defRPr/>
            </a:pPr>
            <a:r>
              <a:rPr lang="en-US" dirty="0"/>
              <a:t>(Kabanza et al., IJCAI-13)</a:t>
            </a:r>
          </a:p>
        </p:txBody>
      </p:sp>
      <p:sp>
        <p:nvSpPr>
          <p:cNvPr id="5" name="Slide Number Placeholder 4"/>
          <p:cNvSpPr>
            <a:spLocks noGrp="1"/>
          </p:cNvSpPr>
          <p:nvPr>
            <p:ph type="sldNum" sz="quarter" idx="12"/>
          </p:nvPr>
        </p:nvSpPr>
        <p:spPr/>
        <p:txBody>
          <a:bodyPr/>
          <a:lstStyle/>
          <a:p>
            <a:fld id="{AF3C01FC-07E7-4D7A-8823-D4FC67D4A88A}" type="slidenum">
              <a:rPr lang="en-US" smtClean="0"/>
              <a:pPr/>
              <a:t>30</a:t>
            </a:fld>
            <a:endParaRPr lang="en-US"/>
          </a:p>
        </p:txBody>
      </p:sp>
    </p:spTree>
    <p:extLst>
      <p:ext uri="{BB962C8B-B14F-4D97-AF65-F5344CB8AC3E}">
        <p14:creationId xmlns:p14="http://schemas.microsoft.com/office/powerpoint/2010/main" val="1334716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819F790-9E53-4661-949B-B0EE96134FAB}" type="slidenum">
              <a:rPr lang="en-CA" altLang="en-US" smtClean="0">
                <a:solidFill>
                  <a:srgbClr val="990033"/>
                </a:solidFill>
              </a:rPr>
              <a:pPr eaLnBrk="1" hangingPunct="1"/>
              <a:t>31</a:t>
            </a:fld>
            <a:endParaRPr lang="en-CA" altLang="en-US">
              <a:solidFill>
                <a:srgbClr val="990033"/>
              </a:solidFill>
            </a:endParaRP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643188"/>
            <a:ext cx="86391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395288" y="1412875"/>
            <a:ext cx="7820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en-US" sz="1800" dirty="0">
                <a:solidFill>
                  <a:schemeClr val="accent1">
                    <a:lumMod val="50000"/>
                  </a:schemeClr>
                </a:solidFill>
              </a:rPr>
              <a:t>C. Geib  and R. Goldman.  </a:t>
            </a:r>
            <a:r>
              <a:rPr lang="en-US" sz="1800" dirty="0">
                <a:solidFill>
                  <a:schemeClr val="accent1">
                    <a:lumMod val="50000"/>
                  </a:schemeClr>
                </a:solidFill>
                <a:hlinkClick r:id="rId4"/>
              </a:rPr>
              <a:t>A probabilistic plan recognition algorithm based on plan tree grammars</a:t>
            </a:r>
            <a:r>
              <a:rPr lang="en-US" sz="1800" dirty="0">
                <a:solidFill>
                  <a:schemeClr val="accent1">
                    <a:lumMod val="50000"/>
                  </a:schemeClr>
                </a:solidFill>
              </a:rPr>
              <a:t>. </a:t>
            </a:r>
            <a:r>
              <a:rPr lang="en-US" sz="1800" i="1" dirty="0" err="1">
                <a:solidFill>
                  <a:schemeClr val="accent1">
                    <a:lumMod val="50000"/>
                  </a:schemeClr>
                </a:solidFill>
              </a:rPr>
              <a:t>Artif</a:t>
            </a:r>
            <a:r>
              <a:rPr lang="en-US" sz="1800" i="1" dirty="0">
                <a:solidFill>
                  <a:schemeClr val="accent1">
                    <a:lumMod val="50000"/>
                  </a:schemeClr>
                </a:solidFill>
              </a:rPr>
              <a:t>. </a:t>
            </a:r>
            <a:r>
              <a:rPr lang="en-US" sz="1800" i="1" dirty="0" err="1">
                <a:solidFill>
                  <a:schemeClr val="accent1">
                    <a:lumMod val="50000"/>
                  </a:schemeClr>
                </a:solidFill>
              </a:rPr>
              <a:t>Intell</a:t>
            </a:r>
            <a:r>
              <a:rPr lang="en-US" sz="1800" dirty="0">
                <a:solidFill>
                  <a:schemeClr val="accent1">
                    <a:lumMod val="50000"/>
                  </a:schemeClr>
                </a:solidFill>
              </a:rPr>
              <a:t>. 173(11): 1101-1132 (2009)</a:t>
            </a:r>
            <a:endParaRPr lang="en-CA" sz="1800" dirty="0">
              <a:solidFill>
                <a:schemeClr val="accent1">
                  <a:lumMod val="50000"/>
                </a:schemeClr>
              </a:solidFill>
            </a:endParaRP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Reconnaissance de plans par analyse (</a:t>
            </a:r>
            <a:r>
              <a:rPr lang="fr-CA" i="1" dirty="0" err="1">
                <a:solidFill>
                  <a:schemeClr val="accent1">
                    <a:lumMod val="50000"/>
                  </a:schemeClr>
                </a:solidFill>
                <a:effectLst>
                  <a:outerShdw blurRad="38100" dist="38100" dir="2700000" algn="tl">
                    <a:srgbClr val="C0C0C0"/>
                  </a:outerShdw>
                </a:effectLst>
              </a:rPr>
              <a:t>parsing</a:t>
            </a:r>
            <a:r>
              <a:rPr lang="fr-CA" dirty="0">
                <a:solidFill>
                  <a:schemeClr val="accent1">
                    <a:lumMod val="50000"/>
                  </a:schemeClr>
                </a:solidFill>
                <a:effectLst>
                  <a:outerShdw blurRad="38100" dist="38100" dir="2700000" algn="tl">
                    <a:srgbClr val="C0C0C0"/>
                  </a:outerShdw>
                </a:effectLst>
              </a:rPr>
              <a:t>) des grammaires</a:t>
            </a:r>
            <a:endParaRPr lang="fr-CA" sz="2800" dirty="0">
              <a:solidFill>
                <a:schemeClr val="accent1">
                  <a:lumMod val="50000"/>
                </a:schemeClr>
              </a:solidFill>
              <a:effectLst>
                <a:outerShdw blurRad="38100" dist="38100" dir="2700000" algn="tl">
                  <a:srgbClr val="C0C0C0"/>
                </a:outerShdw>
              </a:effectLst>
            </a:endParaRPr>
          </a:p>
        </p:txBody>
      </p:sp>
      <p:sp>
        <p:nvSpPr>
          <p:cNvPr id="12" name="Date Placeholder 3"/>
          <p:cNvSpPr>
            <a:spLocks noGrp="1"/>
          </p:cNvSpPr>
          <p:nvPr>
            <p:ph type="dt" sz="quarter" idx="10"/>
          </p:nvPr>
        </p:nvSpPr>
        <p:spPr/>
        <p:txBody>
          <a:bodyPr/>
          <a:lstStyle/>
          <a:p>
            <a:pPr>
              <a:defRPr/>
            </a:pPr>
            <a:r>
              <a:rPr lang="en-US" dirty="0"/>
              <a:t>Froduald Kabanza</a:t>
            </a:r>
          </a:p>
        </p:txBody>
      </p:sp>
      <p:sp>
        <p:nvSpPr>
          <p:cNvPr id="13" name="Footer Placeholder 4"/>
          <p:cNvSpPr>
            <a:spLocks noGrp="1"/>
          </p:cNvSpPr>
          <p:nvPr>
            <p:ph type="ftr" sz="quarter" idx="11"/>
          </p:nvPr>
        </p:nvSpPr>
        <p:spPr/>
        <p:txBody>
          <a:bodyPr/>
          <a:lstStyle/>
          <a:p>
            <a:pPr>
              <a:defRPr/>
            </a:pPr>
            <a:r>
              <a:rPr lang="en-US" dirty="0"/>
              <a:t>IFT608 / IFT702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CA" dirty="0"/>
              <a:t>StarCraft Example</a:t>
            </a:r>
            <a:endParaRPr lang="fr-CA" dirty="0"/>
          </a:p>
        </p:txBody>
      </p:sp>
      <p:sp>
        <p:nvSpPr>
          <p:cNvPr id="3" name="Content Placeholder 2"/>
          <p:cNvSpPr>
            <a:spLocks noGrp="1"/>
          </p:cNvSpPr>
          <p:nvPr>
            <p:ph idx="1"/>
          </p:nvPr>
        </p:nvSpPr>
        <p:spPr/>
        <p:txBody>
          <a:bodyPr/>
          <a:lstStyle/>
          <a:p>
            <a:r>
              <a:rPr lang="en-CA" dirty="0"/>
              <a:t>Connectivity of the map</a:t>
            </a:r>
          </a:p>
        </p:txBody>
      </p:sp>
      <p:sp>
        <p:nvSpPr>
          <p:cNvPr id="2" name="Date Placeholder 1"/>
          <p:cNvSpPr>
            <a:spLocks noGrp="1"/>
          </p:cNvSpPr>
          <p:nvPr>
            <p:ph type="dt" sz="half" idx="10"/>
          </p:nvPr>
        </p:nvSpPr>
        <p:spPr/>
        <p:txBody>
          <a:bodyPr/>
          <a:lstStyle/>
          <a:p>
            <a:pPr>
              <a:defRPr/>
            </a:pPr>
            <a:r>
              <a:rPr lang="en-US" dirty="0"/>
              <a:t>(Kabanza et al., IJCAI-13)</a:t>
            </a:r>
          </a:p>
        </p:txBody>
      </p:sp>
      <p:sp>
        <p:nvSpPr>
          <p:cNvPr id="5" name="Slide Number Placeholder 4"/>
          <p:cNvSpPr>
            <a:spLocks noGrp="1"/>
          </p:cNvSpPr>
          <p:nvPr>
            <p:ph type="sldNum" sz="quarter" idx="12"/>
          </p:nvPr>
        </p:nvSpPr>
        <p:spPr/>
        <p:txBody>
          <a:bodyPr/>
          <a:lstStyle/>
          <a:p>
            <a:fld id="{AF3C01FC-07E7-4D7A-8823-D4FC67D4A88A}" type="slidenum">
              <a:rPr lang="en-US" smtClean="0"/>
              <a:pPr/>
              <a:t>32</a:t>
            </a:fld>
            <a:endParaRPr lang="en-US"/>
          </a:p>
        </p:txBody>
      </p:sp>
      <p:pic>
        <p:nvPicPr>
          <p:cNvPr id="109570" name="Picture 2" descr="https://lh5.googleusercontent.com/jCwFMVsvqGjLuPGWoGYrfBdebZC9BXV1O7OQqksNw9JmSiZ0AQlwiTSTLQHhcl_aOEZhgqH-gz6iS771kXCevqco5ds8N8PpZLKH5Z5D8THQq3BfEBK-Eon-X-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6001"/>
            <a:ext cx="6297561" cy="23597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bellefeu\Documents\Université\PAIR2010\figures\attack.png"/>
          <p:cNvPicPr>
            <a:picLocks noChangeAspect="1" noChangeArrowheads="1"/>
          </p:cNvPicPr>
          <p:nvPr/>
        </p:nvPicPr>
        <p:blipFill>
          <a:blip r:embed="rId4" cstate="print"/>
          <a:srcRect/>
          <a:stretch>
            <a:fillRect/>
          </a:stretch>
        </p:blipFill>
        <p:spPr bwMode="auto">
          <a:xfrm>
            <a:off x="6297562" y="3560867"/>
            <a:ext cx="1964121" cy="1964121"/>
          </a:xfrm>
          <a:prstGeom prst="rect">
            <a:avLst/>
          </a:prstGeom>
          <a:noFill/>
        </p:spPr>
      </p:pic>
    </p:spTree>
    <p:extLst>
      <p:ext uri="{BB962C8B-B14F-4D97-AF65-F5344CB8AC3E}">
        <p14:creationId xmlns:p14="http://schemas.microsoft.com/office/powerpoint/2010/main" val="6422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Plan Library Example</a:t>
            </a:r>
            <a:endParaRPr lang="fr-CA"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6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pic>
        <p:nvPicPr>
          <p:cNvPr id="117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825817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8439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HTN and </a:t>
            </a:r>
            <a:r>
              <a:rPr lang="en-CA" dirty="0" err="1"/>
              <a:t>Pomset</a:t>
            </a:r>
            <a:r>
              <a:rPr lang="en-CA" dirty="0"/>
              <a:t> CFG</a:t>
            </a:r>
            <a:endParaRPr lang="fr-CA" dirty="0"/>
          </a:p>
        </p:txBody>
      </p:sp>
      <p:sp>
        <p:nvSpPr>
          <p:cNvPr id="6" name="Content Placeholder 2"/>
          <p:cNvSpPr>
            <a:spLocks noGrp="1"/>
          </p:cNvSpPr>
          <p:nvPr>
            <p:ph idx="1"/>
          </p:nvPr>
        </p:nvSpPr>
        <p:spPr>
          <a:xfrm>
            <a:off x="457200" y="1600201"/>
            <a:ext cx="8305800" cy="838200"/>
          </a:xfrm>
        </p:spPr>
        <p:txBody>
          <a:bodyPr/>
          <a:lstStyle/>
          <a:p>
            <a:r>
              <a:rPr lang="en-CA" dirty="0"/>
              <a:t>An HTN can be seen as a partially-ordered </a:t>
            </a:r>
            <a:r>
              <a:rPr lang="en-CA" dirty="0" err="1"/>
              <a:t>multiset</a:t>
            </a:r>
            <a:r>
              <a:rPr lang="en-CA" dirty="0"/>
              <a:t> (</a:t>
            </a:r>
            <a:r>
              <a:rPr lang="en-CA" dirty="0" err="1"/>
              <a:t>pomset</a:t>
            </a:r>
            <a:r>
              <a:rPr lang="en-CA" dirty="0"/>
              <a:t>) context free grammar (CFG)</a:t>
            </a:r>
          </a:p>
          <a:p>
            <a:pPr marL="457200" lvl="1" indent="0">
              <a:buNone/>
            </a:pPr>
            <a:endParaRPr lang="en-CA" dirty="0"/>
          </a:p>
          <a:p>
            <a:pPr marL="0" indent="0">
              <a:buNone/>
            </a:pPr>
            <a:endParaRPr lang="en-CA"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6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2781300"/>
            <a:ext cx="3871913" cy="326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p:cNvSpPr txBox="1">
            <a:spLocks/>
          </p:cNvSpPr>
          <p:nvPr/>
        </p:nvSpPr>
        <p:spPr bwMode="auto">
          <a:xfrm>
            <a:off x="4227512" y="2590800"/>
            <a:ext cx="4764087" cy="3338513"/>
          </a:xfrm>
          <a:prstGeom prst="rect">
            <a:avLst/>
          </a:prstGeom>
          <a:solidFill>
            <a:schemeClr val="accent3">
              <a:lumMod val="40000"/>
              <a:lumOff val="60000"/>
            </a:scheme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chemeClr val="accent3">
                  <a:lumMod val="50000"/>
                </a:schemeClr>
              </a:buClr>
              <a:buSzPct val="150000"/>
              <a:buFont typeface="Arial" charset="0"/>
              <a:buChar char="•"/>
              <a:defRPr sz="2400" b="0"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2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mn-cs"/>
              </a:rPr>
              <a:t>Expand </a:t>
            </a:r>
            <a:r>
              <a:rPr kumimoji="0" lang="en-CA" sz="1800" b="0" i="0" u="none" strike="noStrike" kern="1200" cap="none" spc="0" normalizeH="0" baseline="0" noProof="0" dirty="0">
                <a:ln>
                  <a:noFill/>
                </a:ln>
                <a:solidFill>
                  <a:prstClr val="black"/>
                </a:solidFill>
                <a:effectLst/>
                <a:uLnTx/>
                <a:uFillTx/>
                <a:latin typeface="Arial" charset="0"/>
                <a:ea typeface="+mn-ea"/>
                <a:cs typeface="+mn-cs"/>
                <a:sym typeface="Symbol"/>
              </a:rPr>
              <a:t> </a:t>
            </a:r>
            <a:r>
              <a:rPr kumimoji="0" lang="en-CA" sz="1800" b="0" i="0" u="none" strike="noStrike" kern="1200" cap="none" spc="0" normalizeH="0" baseline="0" noProof="0" dirty="0" err="1">
                <a:ln>
                  <a:noFill/>
                </a:ln>
                <a:solidFill>
                  <a:prstClr val="black"/>
                </a:solidFill>
                <a:effectLst/>
                <a:uLnTx/>
                <a:uFillTx/>
                <a:latin typeface="Arial" charset="0"/>
                <a:ea typeface="+mn-ea"/>
                <a:cs typeface="+mn-cs"/>
                <a:sym typeface="Symbol"/>
              </a:rPr>
              <a:t>Move,Build,ReturnToBase</a:t>
            </a:r>
            <a:endParaRPr kumimoji="0" lang="en-CA" sz="1800" b="0" i="0" u="none" strike="noStrike" kern="1200" cap="none" spc="0" normalizeH="0" baseline="0" noProof="0" dirty="0">
              <a:ln>
                <a:noFill/>
              </a:ln>
              <a:solidFill>
                <a:prstClr val="black"/>
              </a:solidFill>
              <a:effectLst/>
              <a:uLnTx/>
              <a:uFillTx/>
              <a:latin typeface="Arial" charset="0"/>
              <a:ea typeface="+mn-ea"/>
              <a:cs typeface="+mn-cs"/>
              <a:sym typeface="Symbol"/>
            </a:endParaRPr>
          </a:p>
          <a:p>
            <a:pPr marL="0" marR="0" lvl="0" indent="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mn-cs"/>
                <a:sym typeface="Symbol"/>
              </a:rPr>
              <a:t>                       { (Move, Build), </a:t>
            </a:r>
          </a:p>
          <a:p>
            <a:pPr marL="0" marR="0" lvl="0" indent="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mn-cs"/>
                <a:sym typeface="Symbol"/>
              </a:rPr>
              <a:t>                         (Build, </a:t>
            </a:r>
            <a:r>
              <a:rPr kumimoji="0" lang="en-CA" sz="1800" b="0" i="0" u="none" strike="noStrike" kern="1200" cap="none" spc="0" normalizeH="0" baseline="0" noProof="0" dirty="0" err="1">
                <a:ln>
                  <a:noFill/>
                </a:ln>
                <a:solidFill>
                  <a:prstClr val="black"/>
                </a:solidFill>
                <a:effectLst/>
                <a:uLnTx/>
                <a:uFillTx/>
                <a:latin typeface="Arial" charset="0"/>
                <a:ea typeface="+mn-ea"/>
                <a:cs typeface="+mn-cs"/>
                <a:sym typeface="Symbol"/>
              </a:rPr>
              <a:t>ReturnToBase</a:t>
            </a:r>
            <a:r>
              <a:rPr kumimoji="0" lang="en-CA" sz="1800" b="0" i="0" u="none" strike="noStrike" kern="1200" cap="none" spc="0" normalizeH="0" baseline="0" noProof="0" dirty="0">
                <a:ln>
                  <a:noFill/>
                </a:ln>
                <a:solidFill>
                  <a:prstClr val="black"/>
                </a:solidFill>
                <a:effectLst/>
                <a:uLnTx/>
                <a:uFillTx/>
                <a:latin typeface="Arial" charset="0"/>
                <a:ea typeface="+mn-ea"/>
                <a:cs typeface="+mn-cs"/>
                <a:sym typeface="Symbol"/>
              </a:rPr>
              <a:t>)}</a:t>
            </a:r>
          </a:p>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endPar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endParaRPr>
          </a:p>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rPr>
              <a:t>Build  </a:t>
            </a:r>
            <a:r>
              <a:rPr kumimoji="0" lang="en-CA" sz="2000" b="0" i="0" u="none" strike="noStrike" kern="1200" cap="none" spc="0" normalizeH="0" baseline="0" noProof="0" dirty="0" err="1">
                <a:ln>
                  <a:noFill/>
                </a:ln>
                <a:solidFill>
                  <a:prstClr val="black"/>
                </a:solidFill>
                <a:effectLst/>
                <a:uLnTx/>
                <a:uFillTx/>
                <a:latin typeface="Arial" charset="0"/>
                <a:ea typeface="+mn-ea"/>
                <a:cs typeface="+mn-cs"/>
                <a:sym typeface="Symbol"/>
              </a:rPr>
              <a:t>BuildNexus</a:t>
            </a:r>
            <a:r>
              <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rPr>
              <a:t>, </a:t>
            </a:r>
            <a:r>
              <a:rPr kumimoji="0" lang="en-CA" sz="2000" b="0" i="0" u="none" strike="noStrike" kern="1200" cap="none" spc="0" normalizeH="0" baseline="0" noProof="0" dirty="0" err="1">
                <a:ln>
                  <a:noFill/>
                </a:ln>
                <a:solidFill>
                  <a:prstClr val="black"/>
                </a:solidFill>
                <a:effectLst/>
                <a:uLnTx/>
                <a:uFillTx/>
                <a:latin typeface="Arial" charset="0"/>
                <a:ea typeface="+mn-ea"/>
                <a:cs typeface="+mn-cs"/>
                <a:sym typeface="Symbol"/>
              </a:rPr>
              <a:t>BuildPylon</a:t>
            </a:r>
            <a:endPar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endParaRPr>
          </a:p>
          <a:p>
            <a:pPr marL="0" marR="0" lvl="0" indent="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None/>
              <a:tabLst/>
              <a:defRPr/>
            </a:pPr>
            <a:r>
              <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rPr>
              <a:t>                    {}</a:t>
            </a:r>
          </a:p>
          <a:p>
            <a:pPr marL="0" marR="0" lvl="0" indent="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None/>
              <a:tabLst/>
              <a:defRPr/>
            </a:pPr>
            <a:endPar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endParaRPr>
          </a:p>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rPr>
              <a:t>Move  MoveToR1, MoveToR2</a:t>
            </a:r>
          </a:p>
          <a:p>
            <a:pPr marL="0" marR="0" lvl="0" indent="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None/>
              <a:tabLst/>
              <a:defRPr/>
            </a:pPr>
            <a:r>
              <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rPr>
              <a:t>                    {}</a:t>
            </a:r>
          </a:p>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endParaRPr kumimoji="0" lang="en-CA" sz="2000" b="0" i="0" u="none" strike="noStrike" kern="1200" cap="none" spc="0" normalizeH="0" baseline="0" noProof="0" dirty="0">
              <a:ln>
                <a:noFill/>
              </a:ln>
              <a:solidFill>
                <a:prstClr val="black"/>
              </a:solidFill>
              <a:effectLst/>
              <a:uLnTx/>
              <a:uFillTx/>
              <a:latin typeface="Arial" charset="0"/>
              <a:ea typeface="+mn-ea"/>
              <a:cs typeface="+mn-cs"/>
              <a:sym typeface="Symbol"/>
            </a:endParaRPr>
          </a:p>
          <a:p>
            <a:pPr marL="342900" marR="0" lvl="0" indent="-342900" algn="l" defTabSz="457200" rtl="0" eaLnBrk="0" fontAlgn="base" latinLnBrk="0" hangingPunct="0">
              <a:lnSpc>
                <a:spcPct val="100000"/>
              </a:lnSpc>
              <a:spcBef>
                <a:spcPct val="20000"/>
              </a:spcBef>
              <a:spcAft>
                <a:spcPct val="0"/>
              </a:spcAft>
              <a:buClr>
                <a:srgbClr val="9BBB59">
                  <a:lumMod val="50000"/>
                </a:srgbClr>
              </a:buClr>
              <a:buSzPct val="150000"/>
              <a:buFont typeface="Arial" charset="0"/>
              <a:buChar char="•"/>
              <a:tabLst/>
              <a:defRPr/>
            </a:pPr>
            <a:endParaRPr kumimoji="0" lang="en-CA" sz="20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95770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Plan from the Plan Library</a:t>
            </a:r>
            <a:endParaRPr lang="fr-CA" dirty="0"/>
          </a:p>
        </p:txBody>
      </p:sp>
      <p:sp>
        <p:nvSpPr>
          <p:cNvPr id="27" name="Content Placeholder 2"/>
          <p:cNvSpPr>
            <a:spLocks noGrp="1"/>
          </p:cNvSpPr>
          <p:nvPr>
            <p:ph idx="1"/>
          </p:nvPr>
        </p:nvSpPr>
        <p:spPr>
          <a:xfrm>
            <a:off x="457200" y="1143000"/>
            <a:ext cx="8305800" cy="838200"/>
          </a:xfrm>
        </p:spPr>
        <p:txBody>
          <a:bodyPr/>
          <a:lstStyle/>
          <a:p>
            <a:r>
              <a:rPr lang="en-CA" dirty="0"/>
              <a:t>A plan is a partially ordered set of actions derived from the plan library</a:t>
            </a:r>
          </a:p>
          <a:p>
            <a:pPr marL="457200" lvl="1" indent="0">
              <a:buNone/>
            </a:pPr>
            <a:endParaRPr lang="en-CA" dirty="0"/>
          </a:p>
          <a:p>
            <a:pPr marL="0" indent="0">
              <a:buNone/>
            </a:pPr>
            <a:endParaRPr lang="en-CA" dirty="0"/>
          </a:p>
        </p:txBody>
      </p:sp>
      <p:sp>
        <p:nvSpPr>
          <p:cNvPr id="26" name="Date Placeholder 2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6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sp>
        <p:nvSpPr>
          <p:cNvPr id="6" name="TextBox 5"/>
          <p:cNvSpPr txBox="1"/>
          <p:nvPr/>
        </p:nvSpPr>
        <p:spPr>
          <a:xfrm>
            <a:off x="5239550" y="2671026"/>
            <a:ext cx="813043"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Move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R1</a:t>
            </a:r>
          </a:p>
        </p:txBody>
      </p:sp>
      <p:sp>
        <p:nvSpPr>
          <p:cNvPr id="10" name="TextBox 9"/>
          <p:cNvSpPr txBox="1"/>
          <p:nvPr/>
        </p:nvSpPr>
        <p:spPr>
          <a:xfrm>
            <a:off x="5277406" y="3711895"/>
            <a:ext cx="813043"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Move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R3</a:t>
            </a:r>
          </a:p>
        </p:txBody>
      </p:sp>
      <p:cxnSp>
        <p:nvCxnSpPr>
          <p:cNvPr id="8" name="Straight Arrow Connector 7"/>
          <p:cNvCxnSpPr>
            <a:endCxn id="13" idx="1"/>
          </p:cNvCxnSpPr>
          <p:nvPr/>
        </p:nvCxnSpPr>
        <p:spPr>
          <a:xfrm>
            <a:off x="5993680" y="4080357"/>
            <a:ext cx="30262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296303" y="3757191"/>
            <a:ext cx="813043"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Open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Fire</a:t>
            </a:r>
          </a:p>
        </p:txBody>
      </p:sp>
      <p:sp>
        <p:nvSpPr>
          <p:cNvPr id="16" name="TextBox 15"/>
          <p:cNvSpPr txBox="1"/>
          <p:nvPr/>
        </p:nvSpPr>
        <p:spPr>
          <a:xfrm>
            <a:off x="7331055" y="2724028"/>
            <a:ext cx="1018292"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Return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Base</a:t>
            </a:r>
          </a:p>
        </p:txBody>
      </p:sp>
      <p:cxnSp>
        <p:nvCxnSpPr>
          <p:cNvPr id="18" name="Straight Arrow Connector 17"/>
          <p:cNvCxnSpPr/>
          <p:nvPr/>
        </p:nvCxnSpPr>
        <p:spPr>
          <a:xfrm>
            <a:off x="7036519" y="3047193"/>
            <a:ext cx="266827"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20" idx="1"/>
          </p:cNvCxnSpPr>
          <p:nvPr/>
        </p:nvCxnSpPr>
        <p:spPr>
          <a:xfrm>
            <a:off x="5993680" y="3039488"/>
            <a:ext cx="2810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323535" y="5876723"/>
            <a:ext cx="272382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Part of the Plan Library</a:t>
            </a:r>
          </a:p>
        </p:txBody>
      </p:sp>
      <p:sp>
        <p:nvSpPr>
          <p:cNvPr id="29" name="TextBox 28"/>
          <p:cNvSpPr txBox="1"/>
          <p:nvPr/>
        </p:nvSpPr>
        <p:spPr>
          <a:xfrm>
            <a:off x="5483260" y="5553557"/>
            <a:ext cx="3583032"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Partially-Ordered Plan for goal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“Expand and Attack”</a:t>
            </a:r>
          </a:p>
        </p:txBody>
      </p:sp>
      <p:pic>
        <p:nvPicPr>
          <p:cNvPr id="12903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6484" y="3066366"/>
            <a:ext cx="2985516" cy="254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31"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400" y="2457297"/>
            <a:ext cx="1549908" cy="162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274772" y="2716322"/>
            <a:ext cx="761747"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Build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Pylon</a:t>
            </a:r>
          </a:p>
        </p:txBody>
      </p:sp>
      <p:sp>
        <p:nvSpPr>
          <p:cNvPr id="9" name="Rectangle 8"/>
          <p:cNvSpPr/>
          <p:nvPr/>
        </p:nvSpPr>
        <p:spPr>
          <a:xfrm>
            <a:off x="4800600" y="3397237"/>
            <a:ext cx="381000" cy="3415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8359738" y="3397237"/>
            <a:ext cx="381000" cy="3415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 name="Straight Arrow Connector 23"/>
          <p:cNvCxnSpPr/>
          <p:nvPr/>
        </p:nvCxnSpPr>
        <p:spPr>
          <a:xfrm flipV="1">
            <a:off x="4996314" y="3066366"/>
            <a:ext cx="281092" cy="3039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0" idx="1"/>
          </p:cNvCxnSpPr>
          <p:nvPr/>
        </p:nvCxnSpPr>
        <p:spPr>
          <a:xfrm>
            <a:off x="5117932" y="3757191"/>
            <a:ext cx="159474" cy="27787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6" idx="3"/>
            <a:endCxn id="22" idx="0"/>
          </p:cNvCxnSpPr>
          <p:nvPr/>
        </p:nvCxnSpPr>
        <p:spPr>
          <a:xfrm>
            <a:off x="8349347" y="3047194"/>
            <a:ext cx="200891" cy="35004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036518" y="3760578"/>
            <a:ext cx="1513719" cy="3415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9024" name="Straight Connector 129023"/>
          <p:cNvCxnSpPr/>
          <p:nvPr/>
        </p:nvCxnSpPr>
        <p:spPr>
          <a:xfrm>
            <a:off x="4634346" y="2671024"/>
            <a:ext cx="0" cy="3205697"/>
          </a:xfrm>
          <a:prstGeom prst="line">
            <a:avLst/>
          </a:prstGeom>
          <a:ln w="28575">
            <a:solidFill>
              <a:srgbClr val="0D966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309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16" grpId="0"/>
      <p:bldP spid="29" grpId="0"/>
      <p:bldP spid="20" grpId="0"/>
      <p:bldP spid="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51060AC-C958-4FBA-84DB-D543447BE253}" type="slidenum">
              <a:rPr lang="en-CA" altLang="en-US" smtClean="0">
                <a:solidFill>
                  <a:srgbClr val="990033"/>
                </a:solidFill>
              </a:rPr>
              <a:pPr eaLnBrk="1" hangingPunct="1"/>
              <a:t>36</a:t>
            </a:fld>
            <a:endParaRPr lang="en-CA" altLang="en-US">
              <a:solidFill>
                <a:srgbClr val="990033"/>
              </a:solidFill>
            </a:endParaRP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2060575"/>
            <a:ext cx="799147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395288" y="1412875"/>
            <a:ext cx="7820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en-US" sz="1800" dirty="0">
                <a:solidFill>
                  <a:schemeClr val="accent1">
                    <a:lumMod val="50000"/>
                  </a:schemeClr>
                </a:solidFill>
              </a:rPr>
              <a:t>C. Geib  and R. Goldman.  A probabilistic plan recognition algorithm based on plan tree grammars. </a:t>
            </a:r>
            <a:r>
              <a:rPr lang="en-US" sz="1800" i="1" dirty="0" err="1">
                <a:solidFill>
                  <a:schemeClr val="accent1">
                    <a:lumMod val="50000"/>
                  </a:schemeClr>
                </a:solidFill>
              </a:rPr>
              <a:t>Artif</a:t>
            </a:r>
            <a:r>
              <a:rPr lang="en-US" sz="1800" i="1" dirty="0">
                <a:solidFill>
                  <a:schemeClr val="accent1">
                    <a:lumMod val="50000"/>
                  </a:schemeClr>
                </a:solidFill>
              </a:rPr>
              <a:t>. </a:t>
            </a:r>
            <a:r>
              <a:rPr lang="en-US" sz="1800" i="1" dirty="0" err="1">
                <a:solidFill>
                  <a:schemeClr val="accent1">
                    <a:lumMod val="50000"/>
                  </a:schemeClr>
                </a:solidFill>
              </a:rPr>
              <a:t>Intell</a:t>
            </a:r>
            <a:r>
              <a:rPr lang="en-US" sz="1800" dirty="0">
                <a:solidFill>
                  <a:schemeClr val="accent1">
                    <a:lumMod val="50000"/>
                  </a:schemeClr>
                </a:solidFill>
              </a:rPr>
              <a:t>. 173(11): 1101-1132 (2009)</a:t>
            </a:r>
            <a:endParaRPr lang="en-CA" sz="1800" dirty="0">
              <a:solidFill>
                <a:schemeClr val="accent1">
                  <a:lumMod val="50000"/>
                </a:schemeClr>
              </a:solidFill>
            </a:endParaRPr>
          </a:p>
        </p:txBody>
      </p:sp>
      <p:sp>
        <p:nvSpPr>
          <p:cNvPr id="11" name="Rectangle 5"/>
          <p:cNvSpPr>
            <a:spLocks noGrp="1" noChangeArrowheads="1"/>
          </p:cNvSpPr>
          <p:nvPr>
            <p:ph type="title"/>
          </p:nvPr>
        </p:nvSpPr>
        <p:spPr>
          <a:xfrm>
            <a:off x="188913" y="590550"/>
            <a:ext cx="8683625" cy="654050"/>
          </a:xfrm>
        </p:spPr>
        <p:txBody>
          <a:bodyPr/>
          <a:lstStyle/>
          <a:p>
            <a:pPr eaLnBrk="1" hangingPunct="1">
              <a:defRPr/>
            </a:pPr>
            <a:r>
              <a:rPr lang="en-CA" dirty="0">
                <a:solidFill>
                  <a:schemeClr val="accent1">
                    <a:lumMod val="50000"/>
                  </a:schemeClr>
                </a:solidFill>
                <a:effectLst>
                  <a:outerShdw blurRad="38100" dist="38100" dir="2700000" algn="tl">
                    <a:srgbClr val="C0C0C0"/>
                  </a:outerShdw>
                </a:effectLst>
              </a:rPr>
              <a:t>Idée de </a:t>
            </a:r>
            <a:r>
              <a:rPr lang="en-CA" dirty="0" err="1">
                <a:solidFill>
                  <a:schemeClr val="accent1">
                    <a:lumMod val="50000"/>
                  </a:schemeClr>
                </a:solidFill>
                <a:effectLst>
                  <a:outerShdw blurRad="38100" dist="38100" dir="2700000" algn="tl">
                    <a:srgbClr val="C0C0C0"/>
                  </a:outerShdw>
                </a:effectLst>
              </a:rPr>
              <a:t>l’algorithme</a:t>
            </a:r>
            <a:r>
              <a:rPr lang="en-CA" dirty="0">
                <a:solidFill>
                  <a:schemeClr val="accent1">
                    <a:lumMod val="50000"/>
                  </a:schemeClr>
                </a:solidFill>
                <a:effectLst>
                  <a:outerShdw blurRad="38100" dist="38100" dir="2700000" algn="tl">
                    <a:srgbClr val="C0C0C0"/>
                  </a:outerShdw>
                </a:effectLst>
              </a:rPr>
              <a:t> YAPPR</a:t>
            </a:r>
            <a:endParaRPr lang="en-US" sz="2800" dirty="0">
              <a:solidFill>
                <a:schemeClr val="accent1">
                  <a:lumMod val="50000"/>
                </a:schemeClr>
              </a:solidFill>
              <a:effectLst>
                <a:outerShdw blurRad="38100" dist="38100" dir="2700000" algn="tl">
                  <a:srgbClr val="C0C0C0"/>
                </a:outerShdw>
              </a:effectLst>
            </a:endParaRPr>
          </a:p>
        </p:txBody>
      </p:sp>
      <p:sp>
        <p:nvSpPr>
          <p:cNvPr id="13" name="Rectangle 3"/>
          <p:cNvSpPr txBox="1">
            <a:spLocks noChangeArrowheads="1"/>
          </p:cNvSpPr>
          <p:nvPr/>
        </p:nvSpPr>
        <p:spPr bwMode="auto">
          <a:xfrm>
            <a:off x="471488" y="5070475"/>
            <a:ext cx="7820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eaLnBrk="1" hangingPunct="1">
              <a:defRPr/>
            </a:pPr>
            <a:r>
              <a:rPr lang="fr-CA" sz="1800" dirty="0">
                <a:solidFill>
                  <a:schemeClr val="accent1">
                    <a:lumMod val="50000"/>
                  </a:schemeClr>
                </a:solidFill>
              </a:rPr>
              <a:t>YAPPR : </a:t>
            </a:r>
            <a:r>
              <a:rPr lang="fr-CA" sz="1800" dirty="0" err="1">
                <a:solidFill>
                  <a:schemeClr val="accent1">
                    <a:lumMod val="50000"/>
                  </a:schemeClr>
                </a:solidFill>
              </a:rPr>
              <a:t>Yet</a:t>
            </a:r>
            <a:r>
              <a:rPr lang="fr-CA" sz="1800" dirty="0">
                <a:solidFill>
                  <a:schemeClr val="accent1">
                    <a:lumMod val="50000"/>
                  </a:schemeClr>
                </a:solidFill>
              </a:rPr>
              <a:t> </a:t>
            </a:r>
            <a:r>
              <a:rPr lang="fr-CA" sz="1800" dirty="0" err="1">
                <a:solidFill>
                  <a:schemeClr val="accent1">
                    <a:lumMod val="50000"/>
                  </a:schemeClr>
                </a:solidFill>
              </a:rPr>
              <a:t>Another</a:t>
            </a:r>
            <a:r>
              <a:rPr lang="fr-CA" sz="1800" dirty="0">
                <a:solidFill>
                  <a:schemeClr val="accent1">
                    <a:lumMod val="50000"/>
                  </a:schemeClr>
                </a:solidFill>
              </a:rPr>
              <a:t> </a:t>
            </a:r>
            <a:r>
              <a:rPr lang="fr-CA" sz="1800" dirty="0" err="1">
                <a:solidFill>
                  <a:schemeClr val="accent1">
                    <a:lumMod val="50000"/>
                  </a:schemeClr>
                </a:solidFill>
              </a:rPr>
              <a:t>Probablistic</a:t>
            </a:r>
            <a:r>
              <a:rPr lang="fr-CA" sz="1800" dirty="0">
                <a:solidFill>
                  <a:schemeClr val="accent1">
                    <a:lumMod val="50000"/>
                  </a:schemeClr>
                </a:solidFill>
              </a:rPr>
              <a:t> Plan Recognizer.</a:t>
            </a:r>
          </a:p>
          <a:p>
            <a:pPr eaLnBrk="1" hangingPunct="1">
              <a:defRPr/>
            </a:pPr>
            <a:endParaRPr lang="fr-CA" sz="1800" dirty="0">
              <a:solidFill>
                <a:schemeClr val="accent1">
                  <a:lumMod val="50000"/>
                </a:schemeClr>
              </a:solidFill>
            </a:endParaRPr>
          </a:p>
        </p:txBody>
      </p:sp>
      <p:sp>
        <p:nvSpPr>
          <p:cNvPr id="14" name="Date Placeholder 3"/>
          <p:cNvSpPr>
            <a:spLocks noGrp="1"/>
          </p:cNvSpPr>
          <p:nvPr>
            <p:ph type="dt" sz="quarter" idx="10"/>
          </p:nvPr>
        </p:nvSpPr>
        <p:spPr/>
        <p:txBody>
          <a:bodyPr/>
          <a:lstStyle/>
          <a:p>
            <a:pPr>
              <a:defRPr/>
            </a:pPr>
            <a:r>
              <a:rPr lang="en-US" dirty="0"/>
              <a:t>Froduald Kabanza</a:t>
            </a:r>
          </a:p>
        </p:txBody>
      </p:sp>
      <p:sp>
        <p:nvSpPr>
          <p:cNvPr id="15" name="Footer Placeholder 4"/>
          <p:cNvSpPr>
            <a:spLocks noGrp="1"/>
          </p:cNvSpPr>
          <p:nvPr>
            <p:ph type="ftr" sz="quarter" idx="11"/>
          </p:nvPr>
        </p:nvSpPr>
        <p:spPr/>
        <p:txBody>
          <a:bodyPr/>
          <a:lstStyle/>
          <a:p>
            <a:pPr>
              <a:defRPr/>
            </a:pPr>
            <a:r>
              <a:rPr lang="en-US" dirty="0"/>
              <a:t>IFT608 / IFT702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Derivation Forests as</a:t>
            </a:r>
            <a:br>
              <a:rPr lang="en-CA" dirty="0"/>
            </a:br>
            <a:r>
              <a:rPr lang="en-CA" dirty="0"/>
              <a:t>Plan Execution Hypotheses</a:t>
            </a:r>
            <a:endParaRPr lang="fr-CA" dirty="0"/>
          </a:p>
        </p:txBody>
      </p:sp>
      <p:sp>
        <p:nvSpPr>
          <p:cNvPr id="6" name="Content Placeholder 2"/>
          <p:cNvSpPr>
            <a:spLocks noGrp="1"/>
          </p:cNvSpPr>
          <p:nvPr>
            <p:ph idx="1"/>
          </p:nvPr>
        </p:nvSpPr>
        <p:spPr>
          <a:xfrm>
            <a:off x="457200" y="1600201"/>
            <a:ext cx="8305800" cy="838200"/>
          </a:xfrm>
        </p:spPr>
        <p:txBody>
          <a:bodyPr/>
          <a:lstStyle/>
          <a:p>
            <a:r>
              <a:rPr lang="en-CA" sz="2000" dirty="0"/>
              <a:t>An explanation (</a:t>
            </a:r>
            <a:r>
              <a:rPr lang="en-CA" sz="2000" i="1" dirty="0"/>
              <a:t>plan execution hypothesis</a:t>
            </a:r>
            <a:r>
              <a:rPr lang="en-CA" sz="2000" dirty="0"/>
              <a:t>) for a sequence of actions is a corresponding minimal derivation forest (</a:t>
            </a:r>
            <a:r>
              <a:rPr lang="en-CA" sz="2000" i="1" dirty="0"/>
              <a:t>plan execution model</a:t>
            </a:r>
            <a:r>
              <a:rPr lang="en-CA" sz="2000" dirty="0"/>
              <a:t>).</a:t>
            </a:r>
          </a:p>
          <a:p>
            <a:pPr marL="457200" lvl="1" indent="0">
              <a:buNone/>
            </a:pPr>
            <a:endParaRPr lang="en-CA" sz="2000" dirty="0"/>
          </a:p>
          <a:p>
            <a:pPr marL="0" indent="0">
              <a:buNone/>
            </a:pPr>
            <a:endParaRPr lang="en-CA" sz="2000" dirty="0"/>
          </a:p>
        </p:txBody>
      </p:sp>
      <p:sp>
        <p:nvSpPr>
          <p:cNvPr id="15" name="Date Placeholder 1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6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sp>
        <p:nvSpPr>
          <p:cNvPr id="119813" name="Rectangle 119812"/>
          <p:cNvSpPr/>
          <p:nvPr/>
        </p:nvSpPr>
        <p:spPr>
          <a:xfrm>
            <a:off x="0" y="2286000"/>
            <a:ext cx="9144000" cy="40694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p:nvSpPr>
        <p:spPr>
          <a:xfrm>
            <a:off x="4813301" y="2286000"/>
            <a:ext cx="596899" cy="609600"/>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p:cNvSpPr txBox="1"/>
          <p:nvPr/>
        </p:nvSpPr>
        <p:spPr>
          <a:xfrm>
            <a:off x="533400" y="2611398"/>
            <a:ext cx="73609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None</a:t>
            </a:r>
          </a:p>
        </p:txBody>
      </p:sp>
      <p:cxnSp>
        <p:nvCxnSpPr>
          <p:cNvPr id="21" name="Straight Connector 20"/>
          <p:cNvCxnSpPr/>
          <p:nvPr/>
        </p:nvCxnSpPr>
        <p:spPr>
          <a:xfrm>
            <a:off x="604381" y="3200400"/>
            <a:ext cx="821105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51203" y="4088031"/>
            <a:ext cx="81304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Move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R1</a:t>
            </a:r>
          </a:p>
        </p:txBody>
      </p:sp>
      <p:cxnSp>
        <p:nvCxnSpPr>
          <p:cNvPr id="23" name="Straight Arrow Connector 22"/>
          <p:cNvCxnSpPr/>
          <p:nvPr/>
        </p:nvCxnSpPr>
        <p:spPr>
          <a:xfrm>
            <a:off x="1434096" y="2502932"/>
            <a:ext cx="0" cy="3212068"/>
          </a:xfrm>
          <a:prstGeom prst="straightConnector1">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9" idx="2"/>
            <a:endCxn id="27" idx="0"/>
          </p:cNvCxnSpPr>
          <p:nvPr/>
        </p:nvCxnSpPr>
        <p:spPr>
          <a:xfrm>
            <a:off x="5111751" y="2895600"/>
            <a:ext cx="1898649" cy="600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311" y="2502932"/>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Arrow Connector 23"/>
          <p:cNvCxnSpPr>
            <a:stCxn id="19" idx="2"/>
            <a:endCxn id="26" idx="0"/>
          </p:cNvCxnSpPr>
          <p:nvPr/>
        </p:nvCxnSpPr>
        <p:spPr>
          <a:xfrm flipH="1">
            <a:off x="3358306" y="2895600"/>
            <a:ext cx="1753445" cy="600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9811" name="Group 119810"/>
          <p:cNvGrpSpPr/>
          <p:nvPr/>
        </p:nvGrpSpPr>
        <p:grpSpPr>
          <a:xfrm>
            <a:off x="2373211" y="3495696"/>
            <a:ext cx="1970189" cy="1543808"/>
            <a:chOff x="2373211" y="3495696"/>
            <a:chExt cx="1970189" cy="1543808"/>
          </a:xfrm>
        </p:grpSpPr>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9411" y="3601991"/>
              <a:ext cx="1872234" cy="143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ounded Rectangle 25"/>
            <p:cNvSpPr/>
            <p:nvPr/>
          </p:nvSpPr>
          <p:spPr>
            <a:xfrm>
              <a:off x="2373211" y="3495696"/>
              <a:ext cx="1970189" cy="154380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sng"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320" y="3637324"/>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9812" name="Group 119811"/>
          <p:cNvGrpSpPr/>
          <p:nvPr/>
        </p:nvGrpSpPr>
        <p:grpSpPr>
          <a:xfrm>
            <a:off x="5791200" y="3495696"/>
            <a:ext cx="2438400" cy="1990704"/>
            <a:chOff x="5791200" y="3495696"/>
            <a:chExt cx="2438400" cy="1990704"/>
          </a:xfrm>
        </p:grpSpPr>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390" y="3615711"/>
              <a:ext cx="2098929" cy="1792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ounded Rectangle 26"/>
            <p:cNvSpPr/>
            <p:nvPr/>
          </p:nvSpPr>
          <p:spPr>
            <a:xfrm>
              <a:off x="5791200" y="3495696"/>
              <a:ext cx="2438400" cy="199070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1390" y="3637324"/>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217503" y="5986165"/>
            <a:ext cx="165942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Observations</a:t>
            </a:r>
          </a:p>
        </p:txBody>
      </p:sp>
      <p:sp>
        <p:nvSpPr>
          <p:cNvPr id="18" name="TextBox 17"/>
          <p:cNvSpPr txBox="1"/>
          <p:nvPr/>
        </p:nvSpPr>
        <p:spPr>
          <a:xfrm>
            <a:off x="4286653" y="5986165"/>
            <a:ext cx="149271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Hypotheses</a:t>
            </a:r>
          </a:p>
        </p:txBody>
      </p:sp>
      <p:cxnSp>
        <p:nvCxnSpPr>
          <p:cNvPr id="122" name="Straight Arrow Connector 121"/>
          <p:cNvCxnSpPr/>
          <p:nvPr/>
        </p:nvCxnSpPr>
        <p:spPr>
          <a:xfrm>
            <a:off x="1434096" y="2655332"/>
            <a:ext cx="0" cy="32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9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8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Derivation Forests as</a:t>
            </a:r>
            <a:br>
              <a:rPr lang="en-CA" dirty="0"/>
            </a:br>
            <a:r>
              <a:rPr lang="en-CA" dirty="0"/>
              <a:t>Plan Execution Hypotheses</a:t>
            </a:r>
            <a:endParaRPr lang="fr-CA" dirty="0"/>
          </a:p>
        </p:txBody>
      </p:sp>
      <p:sp>
        <p:nvSpPr>
          <p:cNvPr id="6" name="Content Placeholder 2"/>
          <p:cNvSpPr>
            <a:spLocks noGrp="1"/>
          </p:cNvSpPr>
          <p:nvPr>
            <p:ph idx="1"/>
          </p:nvPr>
        </p:nvSpPr>
        <p:spPr>
          <a:xfrm>
            <a:off x="457200" y="1600201"/>
            <a:ext cx="8305800" cy="838200"/>
          </a:xfrm>
        </p:spPr>
        <p:txBody>
          <a:bodyPr/>
          <a:lstStyle/>
          <a:p>
            <a:r>
              <a:rPr lang="en-CA" sz="2000" dirty="0"/>
              <a:t>An explanation (</a:t>
            </a:r>
            <a:r>
              <a:rPr lang="en-CA" sz="2000" i="1" dirty="0"/>
              <a:t>plan execution hypothesis</a:t>
            </a:r>
            <a:r>
              <a:rPr lang="en-CA" sz="2000" dirty="0"/>
              <a:t>) for a sequence of actions is a corresponding minimal derivation forest (</a:t>
            </a:r>
            <a:r>
              <a:rPr lang="en-CA" sz="2000" i="1" dirty="0"/>
              <a:t>plan execution model</a:t>
            </a:r>
            <a:r>
              <a:rPr lang="en-CA" sz="2000" dirty="0"/>
              <a:t>).</a:t>
            </a:r>
          </a:p>
          <a:p>
            <a:pPr marL="457200" lvl="1" indent="0">
              <a:buNone/>
            </a:pPr>
            <a:endParaRPr lang="en-CA" sz="2000" dirty="0"/>
          </a:p>
          <a:p>
            <a:pPr marL="0" indent="0">
              <a:buNone/>
            </a:pPr>
            <a:endParaRPr lang="en-CA" sz="2000" dirty="0"/>
          </a:p>
        </p:txBody>
      </p:sp>
      <p:sp>
        <p:nvSpPr>
          <p:cNvPr id="15" name="Date Placeholder 1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600" b="0" i="0" u="none" strike="noStrike" kern="1200" cap="none" spc="0" normalizeH="0" baseline="0" noProof="0">
              <a:ln>
                <a:noFill/>
              </a:ln>
              <a:solidFill>
                <a:prstClr val="white"/>
              </a:solidFill>
              <a:effectLst/>
              <a:uLnTx/>
              <a:uFillTx/>
              <a:latin typeface="Calibri" pitchFamily="34" charset="0"/>
              <a:ea typeface="+mn-ea"/>
              <a:cs typeface="Arial" charset="0"/>
            </a:endParaRPr>
          </a:p>
        </p:txBody>
      </p:sp>
      <p:grpSp>
        <p:nvGrpSpPr>
          <p:cNvPr id="7" name="Group 6"/>
          <p:cNvGrpSpPr/>
          <p:nvPr/>
        </p:nvGrpSpPr>
        <p:grpSpPr>
          <a:xfrm>
            <a:off x="0" y="2286000"/>
            <a:ext cx="9144000" cy="4069497"/>
            <a:chOff x="0" y="2286000"/>
            <a:chExt cx="9144000" cy="4069497"/>
          </a:xfrm>
        </p:grpSpPr>
        <p:sp>
          <p:nvSpPr>
            <p:cNvPr id="119813" name="Rectangle 119812"/>
            <p:cNvSpPr/>
            <p:nvPr/>
          </p:nvSpPr>
          <p:spPr>
            <a:xfrm>
              <a:off x="0" y="2286000"/>
              <a:ext cx="9144000" cy="40694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p:nvSpPr>
          <p:spPr>
            <a:xfrm>
              <a:off x="4813301" y="2286000"/>
              <a:ext cx="596899" cy="609600"/>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p:cNvSpPr txBox="1"/>
            <p:nvPr/>
          </p:nvSpPr>
          <p:spPr>
            <a:xfrm>
              <a:off x="533400" y="2611398"/>
              <a:ext cx="73609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None</a:t>
              </a:r>
            </a:p>
          </p:txBody>
        </p:sp>
        <p:cxnSp>
          <p:nvCxnSpPr>
            <p:cNvPr id="21" name="Straight Connector 20"/>
            <p:cNvCxnSpPr/>
            <p:nvPr/>
          </p:nvCxnSpPr>
          <p:spPr>
            <a:xfrm>
              <a:off x="604381" y="3200400"/>
              <a:ext cx="821105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51203" y="4088031"/>
              <a:ext cx="81304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Move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R1</a:t>
              </a:r>
            </a:p>
          </p:txBody>
        </p:sp>
        <p:cxnSp>
          <p:nvCxnSpPr>
            <p:cNvPr id="23" name="Straight Arrow Connector 22"/>
            <p:cNvCxnSpPr/>
            <p:nvPr/>
          </p:nvCxnSpPr>
          <p:spPr>
            <a:xfrm>
              <a:off x="1434096" y="2502932"/>
              <a:ext cx="0" cy="3212068"/>
            </a:xfrm>
            <a:prstGeom prst="straightConnector1">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9" idx="2"/>
              <a:endCxn id="27" idx="0"/>
            </p:cNvCxnSpPr>
            <p:nvPr/>
          </p:nvCxnSpPr>
          <p:spPr>
            <a:xfrm>
              <a:off x="5111751" y="2895600"/>
              <a:ext cx="1898649" cy="600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0311" y="2502932"/>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Arrow Connector 23"/>
            <p:cNvCxnSpPr>
              <a:stCxn id="19" idx="2"/>
              <a:endCxn id="26" idx="0"/>
            </p:cNvCxnSpPr>
            <p:nvPr/>
          </p:nvCxnSpPr>
          <p:spPr>
            <a:xfrm flipH="1">
              <a:off x="3358306" y="2895600"/>
              <a:ext cx="1753445" cy="600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19811" name="Group 119810"/>
            <p:cNvGrpSpPr/>
            <p:nvPr/>
          </p:nvGrpSpPr>
          <p:grpSpPr>
            <a:xfrm>
              <a:off x="2373211" y="3495696"/>
              <a:ext cx="1970189" cy="1543808"/>
              <a:chOff x="2373211" y="3495696"/>
              <a:chExt cx="1970189" cy="1543808"/>
            </a:xfrm>
          </p:grpSpPr>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9411" y="3601991"/>
                <a:ext cx="1872234" cy="143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ounded Rectangle 25"/>
              <p:cNvSpPr/>
              <p:nvPr/>
            </p:nvSpPr>
            <p:spPr>
              <a:xfrm>
                <a:off x="2373211" y="3495696"/>
                <a:ext cx="1970189" cy="154380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sng" strike="noStrike" kern="1200" cap="none" spc="0" normalizeH="0" baseline="0" noProof="0">
                  <a:ln>
                    <a:noFill/>
                  </a:ln>
                  <a:solidFill>
                    <a:prstClr val="white"/>
                  </a:solidFill>
                  <a:effectLst/>
                  <a:uLnTx/>
                  <a:uFillTx/>
                  <a:latin typeface="Calibri"/>
                  <a:ea typeface="+mn-ea"/>
                  <a:cs typeface="+mn-cs"/>
                </a:endParaRPr>
              </a:p>
            </p:txBody>
          </p:sp>
          <p:pic>
            <p:nvPicPr>
              <p:cNvPr id="29"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0320" y="3637324"/>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9812" name="Group 119811"/>
            <p:cNvGrpSpPr/>
            <p:nvPr/>
          </p:nvGrpSpPr>
          <p:grpSpPr>
            <a:xfrm>
              <a:off x="5791200" y="3495696"/>
              <a:ext cx="2438400" cy="1990704"/>
              <a:chOff x="5791200" y="3495696"/>
              <a:chExt cx="2438400" cy="1990704"/>
            </a:xfrm>
          </p:grpSpPr>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41390" y="3615711"/>
                <a:ext cx="2098929" cy="1792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ounded Rectangle 26"/>
              <p:cNvSpPr/>
              <p:nvPr/>
            </p:nvSpPr>
            <p:spPr>
              <a:xfrm>
                <a:off x="5791200" y="3495696"/>
                <a:ext cx="2438400" cy="199070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pic>
            <p:nvPicPr>
              <p:cNvPr id="3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1390" y="3637324"/>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4" name="TextBox 13"/>
          <p:cNvSpPr txBox="1"/>
          <p:nvPr/>
        </p:nvSpPr>
        <p:spPr>
          <a:xfrm>
            <a:off x="217503" y="5986165"/>
            <a:ext cx="1659429"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Observations</a:t>
            </a:r>
          </a:p>
        </p:txBody>
      </p:sp>
      <p:sp>
        <p:nvSpPr>
          <p:cNvPr id="18" name="TextBox 17"/>
          <p:cNvSpPr txBox="1"/>
          <p:nvPr/>
        </p:nvSpPr>
        <p:spPr>
          <a:xfrm>
            <a:off x="4286653" y="5986165"/>
            <a:ext cx="149271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Arial" charset="0"/>
              </a:rPr>
              <a:t>Hypotheses</a:t>
            </a:r>
          </a:p>
        </p:txBody>
      </p:sp>
      <p:cxnSp>
        <p:nvCxnSpPr>
          <p:cNvPr id="83" name="Straight Arrow Connector 82"/>
          <p:cNvCxnSpPr>
            <a:endCxn id="114" idx="0"/>
          </p:cNvCxnSpPr>
          <p:nvPr/>
        </p:nvCxnSpPr>
        <p:spPr>
          <a:xfrm flipH="1">
            <a:off x="3350034" y="2988000"/>
            <a:ext cx="8274" cy="11666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endCxn id="118" idx="0"/>
          </p:cNvCxnSpPr>
          <p:nvPr/>
        </p:nvCxnSpPr>
        <p:spPr>
          <a:xfrm>
            <a:off x="7010401" y="3430800"/>
            <a:ext cx="8062" cy="574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533400" y="4312820"/>
            <a:ext cx="81304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Move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charset="0"/>
                <a:ea typeface="+mn-ea"/>
                <a:cs typeface="Arial" charset="0"/>
              </a:rPr>
              <a:t>To R3</a:t>
            </a:r>
          </a:p>
        </p:txBody>
      </p:sp>
      <p:grpSp>
        <p:nvGrpSpPr>
          <p:cNvPr id="112" name="Group 111"/>
          <p:cNvGrpSpPr/>
          <p:nvPr/>
        </p:nvGrpSpPr>
        <p:grpSpPr>
          <a:xfrm>
            <a:off x="2362200" y="4154620"/>
            <a:ext cx="1975667" cy="1531298"/>
            <a:chOff x="2442980" y="4041871"/>
            <a:chExt cx="1975667" cy="1531298"/>
          </a:xfrm>
        </p:grpSpPr>
        <p:pic>
          <p:nvPicPr>
            <p:cNvPr id="1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13647" y="4104540"/>
              <a:ext cx="1826895" cy="1421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 name="Rounded Rectangle 113"/>
            <p:cNvSpPr/>
            <p:nvPr/>
          </p:nvSpPr>
          <p:spPr>
            <a:xfrm>
              <a:off x="2442980" y="4041871"/>
              <a:ext cx="1975667" cy="153129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6047" y="4201566"/>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6" name="Group 115"/>
          <p:cNvGrpSpPr/>
          <p:nvPr/>
        </p:nvGrpSpPr>
        <p:grpSpPr>
          <a:xfrm>
            <a:off x="5486400" y="4004965"/>
            <a:ext cx="3064125" cy="1981200"/>
            <a:chOff x="4708275" y="3962400"/>
            <a:chExt cx="3064125" cy="1981200"/>
          </a:xfrm>
        </p:grpSpPr>
        <p:pic>
          <p:nvPicPr>
            <p:cNvPr id="11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55632" y="4022542"/>
              <a:ext cx="2675001" cy="1808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8" name="Rounded Rectangle 117"/>
            <p:cNvSpPr/>
            <p:nvPr/>
          </p:nvSpPr>
          <p:spPr>
            <a:xfrm>
              <a:off x="4708275" y="3962400"/>
              <a:ext cx="3064125"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8815" y="4114799"/>
              <a:ext cx="182880" cy="240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2" name="Straight Arrow Connector 121"/>
          <p:cNvCxnSpPr/>
          <p:nvPr/>
        </p:nvCxnSpPr>
        <p:spPr>
          <a:xfrm>
            <a:off x="1434096" y="2655332"/>
            <a:ext cx="0" cy="32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4381" y="3714024"/>
            <a:ext cx="8211053"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18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1.55412E-6 L 0 -0.29626 " pathEditMode="relative" rAng="0" ptsTypes="AA">
                                      <p:cBhvr>
                                        <p:cTn id="6" dur="1000" fill="hold"/>
                                        <p:tgtEl>
                                          <p:spTgt spid="7"/>
                                        </p:tgtEl>
                                        <p:attrNameLst>
                                          <p:attrName>ppt_x</p:attrName>
                                          <p:attrName>ppt_y</p:attrName>
                                        </p:attrNameLst>
                                      </p:cBhvr>
                                      <p:rCtr x="0" y="-14824"/>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11"/>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Model Counting Approach to Plan Recognition</a:t>
            </a:r>
            <a:endParaRPr lang="fr-CA" dirty="0"/>
          </a:p>
        </p:txBody>
      </p:sp>
      <p:sp>
        <p:nvSpPr>
          <p:cNvPr id="3" name="Content Placeholder 2"/>
          <p:cNvSpPr>
            <a:spLocks noGrp="1"/>
          </p:cNvSpPr>
          <p:nvPr>
            <p:ph idx="1"/>
          </p:nvPr>
        </p:nvSpPr>
        <p:spPr>
          <a:xfrm>
            <a:off x="2688599" y="1113831"/>
            <a:ext cx="3492500" cy="533399"/>
          </a:xfrm>
        </p:spPr>
        <p:txBody>
          <a:bodyPr/>
          <a:lstStyle/>
          <a:p>
            <a:pPr marL="0" indent="0">
              <a:buNone/>
            </a:pPr>
            <a:r>
              <a:rPr lang="fr-CA" sz="2000" dirty="0"/>
              <a:t>(Geib &amp; Goldman, AIJ 2009)</a:t>
            </a:r>
          </a:p>
        </p:txBody>
      </p:sp>
      <p:sp>
        <p:nvSpPr>
          <p:cNvPr id="14" name="Date Placeholder 1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BBB59">
                    <a:lumMod val="50000"/>
                  </a:srgbClr>
                </a:solidFill>
                <a:effectLst/>
                <a:uLnTx/>
                <a:uFillTx/>
                <a:latin typeface="Calibri"/>
                <a:ea typeface="+mn-ea"/>
                <a:cs typeface="+mn-cs"/>
              </a:rPr>
              <a:t>(Kabanza et al., IJCAI-13)</a:t>
            </a: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F3C01FC-07E7-4D7A-8823-D4FC67D4A88A}" type="slidenum">
              <a:rPr kumimoji="0" lang="en-US" sz="1600" b="0" i="0" u="none" strike="noStrike" kern="1200" cap="none" spc="0" normalizeH="0" baseline="0" noProof="0" smtClean="0">
                <a:ln>
                  <a:noFill/>
                </a:ln>
                <a:solidFill>
                  <a:prstClr val="white"/>
                </a:solidFill>
                <a:effectLst/>
                <a:uLnTx/>
                <a:uFillTx/>
                <a:latin typeface="Calibri"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600" b="0" i="0" u="none" strike="noStrike" kern="1200" cap="none" spc="0" normalizeH="0" baseline="0" noProof="0" dirty="0">
              <a:ln>
                <a:noFill/>
              </a:ln>
              <a:solidFill>
                <a:prstClr val="white"/>
              </a:solidFill>
              <a:effectLst/>
              <a:uLnTx/>
              <a:uFillTx/>
              <a:latin typeface="Calibri" pitchFamily="34" charset="0"/>
              <a:ea typeface="+mn-ea"/>
              <a:cs typeface="Arial" charset="0"/>
            </a:endParaRPr>
          </a:p>
        </p:txBody>
      </p:sp>
      <p:sp>
        <p:nvSpPr>
          <p:cNvPr id="8" name="Content Placeholder 2"/>
          <p:cNvSpPr txBox="1">
            <a:spLocks/>
          </p:cNvSpPr>
          <p:nvPr/>
        </p:nvSpPr>
        <p:spPr bwMode="auto">
          <a:xfrm>
            <a:off x="1339658" y="5789067"/>
            <a:ext cx="748923" cy="369332"/>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Input</a:t>
            </a:r>
            <a:endParaRPr kumimoji="0" lang="fr-CA" sz="1800" b="1" i="0" u="none" strike="noStrike" kern="1200" cap="none" spc="0" normalizeH="0" baseline="0" noProof="0" dirty="0">
              <a:ln>
                <a:noFill/>
              </a:ln>
              <a:solidFill>
                <a:srgbClr val="9BBB59">
                  <a:lumMod val="50000"/>
                </a:srgbClr>
              </a:solidFill>
              <a:effectLst/>
              <a:uLnTx/>
              <a:uFillTx/>
              <a:latin typeface="Arial" charset="0"/>
              <a:ea typeface="+mn-ea"/>
              <a:cs typeface="+mn-cs"/>
            </a:endParaRPr>
          </a:p>
        </p:txBody>
      </p:sp>
      <p:sp>
        <p:nvSpPr>
          <p:cNvPr id="10" name="Content Placeholder 2"/>
          <p:cNvSpPr txBox="1">
            <a:spLocks/>
          </p:cNvSpPr>
          <p:nvPr/>
        </p:nvSpPr>
        <p:spPr bwMode="auto">
          <a:xfrm>
            <a:off x="3915024" y="5257800"/>
            <a:ext cx="2095510" cy="701731"/>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Generate the  </a:t>
            </a:r>
          </a:p>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Hypotheses Tree</a:t>
            </a:r>
            <a:endParaRPr kumimoji="0" lang="fr-CA" sz="1800" b="1" i="0" u="none" strike="noStrike" kern="1200" cap="none" spc="0" normalizeH="0" baseline="0" noProof="0" dirty="0">
              <a:ln>
                <a:noFill/>
              </a:ln>
              <a:solidFill>
                <a:srgbClr val="9BBB59">
                  <a:lumMod val="50000"/>
                </a:srgbClr>
              </a:solidFill>
              <a:effectLst/>
              <a:uLnTx/>
              <a:uFillTx/>
              <a:latin typeface="Arial" charset="0"/>
              <a:ea typeface="+mn-ea"/>
              <a:cs typeface="+mn-cs"/>
            </a:endParaRPr>
          </a:p>
        </p:txBody>
      </p:sp>
      <p:sp>
        <p:nvSpPr>
          <p:cNvPr id="12" name="Content Placeholder 2"/>
          <p:cNvSpPr txBox="1">
            <a:spLocks/>
          </p:cNvSpPr>
          <p:nvPr/>
        </p:nvSpPr>
        <p:spPr bwMode="auto">
          <a:xfrm>
            <a:off x="6400800" y="3505200"/>
            <a:ext cx="1950214" cy="701731"/>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Weighted Model</a:t>
            </a:r>
          </a:p>
          <a:p>
            <a:pPr marL="0" marR="0" lvl="0" indent="0" algn="ctr"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 Counting</a:t>
            </a:r>
          </a:p>
        </p:txBody>
      </p:sp>
      <p:sp>
        <p:nvSpPr>
          <p:cNvPr id="13" name="Content Placeholder 2"/>
          <p:cNvSpPr txBox="1">
            <a:spLocks/>
          </p:cNvSpPr>
          <p:nvPr/>
        </p:nvSpPr>
        <p:spPr bwMode="auto">
          <a:xfrm>
            <a:off x="6705600" y="5622869"/>
            <a:ext cx="1954381" cy="701731"/>
          </a:xfrm>
          <a:prstGeom prst="rect">
            <a:avLst/>
          </a:prstGeom>
          <a:noFill/>
          <a:ln w="9525">
            <a:noFill/>
            <a:miter lim="800000"/>
            <a:headEnd/>
            <a:tailEnd/>
          </a:ln>
        </p:spPr>
        <p:txBody>
          <a:bodyPr vert="horz" wrap="none" lIns="91440" tIns="45720" rIns="91440" bIns="45720" numCol="1" anchor="t" anchorCtr="0" compatLnSpc="1">
            <a:prstTxWarp prst="textNoShape">
              <a:avLst/>
            </a:prstTxWarp>
            <a:spAutoFit/>
          </a:bodyPr>
          <a:lst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Arial" charset="0"/>
                <a:ea typeface="+mn-ea"/>
                <a:cs typeface="+mn-cs"/>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Goal Probability</a:t>
            </a:r>
          </a:p>
          <a:p>
            <a:pPr marL="0" marR="0" lvl="0" indent="0" algn="ctr" defTabSz="457200" rtl="0" eaLnBrk="0" fontAlgn="base" latinLnBrk="0" hangingPunct="0">
              <a:lnSpc>
                <a:spcPct val="100000"/>
              </a:lnSpc>
              <a:spcBef>
                <a:spcPct val="20000"/>
              </a:spcBef>
              <a:spcAft>
                <a:spcPct val="0"/>
              </a:spcAft>
              <a:buClrTx/>
              <a:buSzTx/>
              <a:buFont typeface="Arial" charset="0"/>
              <a:buNone/>
              <a:tabLst/>
              <a:defRPr/>
            </a:pPr>
            <a:r>
              <a:rPr kumimoji="0" lang="en-CA" sz="1800" b="1" i="0" u="none" strike="noStrike" kern="1200" cap="none" spc="0" normalizeH="0" baseline="0" noProof="0" dirty="0">
                <a:ln>
                  <a:noFill/>
                </a:ln>
                <a:solidFill>
                  <a:srgbClr val="9BBB59">
                    <a:lumMod val="50000"/>
                  </a:srgbClr>
                </a:solidFill>
                <a:effectLst/>
                <a:uLnTx/>
                <a:uFillTx/>
                <a:latin typeface="Arial" charset="0"/>
                <a:ea typeface="+mn-ea"/>
                <a:cs typeface="+mn-cs"/>
              </a:rPr>
              <a:t> Distribution</a:t>
            </a:r>
          </a:p>
        </p:txBody>
      </p:sp>
      <p:sp>
        <p:nvSpPr>
          <p:cNvPr id="7" name="TextBox 6"/>
          <p:cNvSpPr txBox="1"/>
          <p:nvPr/>
        </p:nvSpPr>
        <p:spPr>
          <a:xfrm>
            <a:off x="4844836" y="1647230"/>
            <a:ext cx="267252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FF0000"/>
                </a:solidFill>
                <a:effectLst/>
                <a:uLnTx/>
                <a:uFillTx/>
                <a:latin typeface="Arial" charset="0"/>
                <a:ea typeface="+mn-ea"/>
                <a:cs typeface="Arial" charset="0"/>
              </a:rPr>
              <a:t>Combinatorial Explosion</a:t>
            </a:r>
          </a:p>
        </p:txBody>
      </p:sp>
      <p:pic>
        <p:nvPicPr>
          <p:cNvPr id="1228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2971038" cy="1818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29200"/>
            <a:ext cx="2971038" cy="50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102" y="4572000"/>
            <a:ext cx="272034" cy="27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5024" y="2743200"/>
            <a:ext cx="1904238" cy="237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514600"/>
            <a:ext cx="2250948" cy="92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88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0" y="4549140"/>
            <a:ext cx="1984248" cy="98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ight Arrow 18"/>
          <p:cNvSpPr/>
          <p:nvPr/>
        </p:nvSpPr>
        <p:spPr>
          <a:xfrm rot="10800000" flipH="1">
            <a:off x="3371850" y="3992158"/>
            <a:ext cx="361950" cy="347233"/>
          </a:xfrm>
          <a:prstGeom prst="rightArrow">
            <a:avLst/>
          </a:prstGeom>
          <a:solidFill>
            <a:srgbClr val="16E436"/>
          </a:solidFill>
          <a:ln w="25400">
            <a:solidFill>
              <a:srgbClr val="0D96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Arrow Connector 10"/>
          <p:cNvCxnSpPr>
            <a:stCxn id="7" idx="2"/>
          </p:cNvCxnSpPr>
          <p:nvPr/>
        </p:nvCxnSpPr>
        <p:spPr>
          <a:xfrm flipH="1">
            <a:off x="5029200" y="2016562"/>
            <a:ext cx="1151899" cy="6504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Right Arrow 19"/>
          <p:cNvSpPr/>
          <p:nvPr/>
        </p:nvSpPr>
        <p:spPr>
          <a:xfrm rot="10800000" flipH="1">
            <a:off x="5953738" y="2895600"/>
            <a:ext cx="361950" cy="347233"/>
          </a:xfrm>
          <a:prstGeom prst="rightArrow">
            <a:avLst/>
          </a:prstGeom>
          <a:solidFill>
            <a:srgbClr val="16E436"/>
          </a:solidFill>
          <a:ln w="25400">
            <a:solidFill>
              <a:srgbClr val="0D96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rot="16200000" flipH="1">
            <a:off x="8141469" y="3821931"/>
            <a:ext cx="675895" cy="347233"/>
          </a:xfrm>
          <a:prstGeom prst="rightArrow">
            <a:avLst/>
          </a:prstGeom>
          <a:solidFill>
            <a:srgbClr val="16E436"/>
          </a:solidFill>
          <a:ln w="25400">
            <a:solidFill>
              <a:srgbClr val="0D966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381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8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8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8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8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7" grpId="0"/>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Plan Recognition</a:t>
            </a:r>
          </a:p>
        </p:txBody>
      </p:sp>
      <p:sp>
        <p:nvSpPr>
          <p:cNvPr id="4" name="Slide Number Placeholder 3"/>
          <p:cNvSpPr>
            <a:spLocks noGrp="1"/>
          </p:cNvSpPr>
          <p:nvPr>
            <p:ph type="sldNum" sz="quarter" idx="4"/>
          </p:nvPr>
        </p:nvSpPr>
        <p:spPr/>
        <p:txBody>
          <a:bodyPr/>
          <a:lstStyle/>
          <a:p>
            <a:pPr defTabSz="822960" eaLnBrk="1" fontAlgn="auto" hangingPunct="1">
              <a:spcBef>
                <a:spcPts val="0"/>
              </a:spcBef>
              <a:spcAft>
                <a:spcPts val="0"/>
              </a:spcAft>
            </a:pPr>
            <a:fld id="{FB3DE57C-D652-4F2D-8708-93EFB812F4B9}" type="slidenum">
              <a:rPr lang="fr-CA">
                <a:solidFill>
                  <a:srgbClr val="4F81BD"/>
                </a:solidFill>
                <a:latin typeface="Calibri"/>
              </a:rPr>
              <a:pPr defTabSz="822960" eaLnBrk="1" fontAlgn="auto" hangingPunct="1">
                <a:spcBef>
                  <a:spcPts val="0"/>
                </a:spcBef>
                <a:spcAft>
                  <a:spcPts val="0"/>
                </a:spcAft>
              </a:pPr>
              <a:t>4</a:t>
            </a:fld>
            <a:endParaRPr lang="fr-CA" dirty="0">
              <a:solidFill>
                <a:srgbClr val="4F81BD"/>
              </a:solidFill>
              <a:latin typeface="Calibri"/>
            </a:endParaRPr>
          </a:p>
        </p:txBody>
      </p:sp>
      <p:sp>
        <p:nvSpPr>
          <p:cNvPr id="7" name="Rounded Rectangle 7"/>
          <p:cNvSpPr/>
          <p:nvPr/>
        </p:nvSpPr>
        <p:spPr bwMode="auto">
          <a:xfrm>
            <a:off x="325084" y="1123279"/>
            <a:ext cx="7875345" cy="842494"/>
          </a:xfrm>
          <a:prstGeom prst="roundRect">
            <a:avLst/>
          </a:prstGeom>
          <a:solidFill>
            <a:schemeClr val="tx2">
              <a:lumMod val="60000"/>
              <a:lumOff val="40000"/>
              <a:alpha val="25098"/>
            </a:schemeClr>
          </a:solidFill>
          <a:ln w="12700" cap="flat" cmpd="sng" algn="ctr">
            <a:solidFill>
              <a:schemeClr val="accent1">
                <a:lumMod val="20000"/>
                <a:lumOff val="80000"/>
              </a:schemeClr>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defTabSz="822960" eaLnBrk="1" fontAlgn="auto" hangingPunct="1">
              <a:spcBef>
                <a:spcPts val="0"/>
              </a:spcBef>
              <a:spcAft>
                <a:spcPts val="0"/>
              </a:spcAft>
            </a:pPr>
            <a:r>
              <a:rPr lang="fr-FR" dirty="0">
                <a:solidFill>
                  <a:prstClr val="black"/>
                </a:solidFill>
                <a:latin typeface="Calibri"/>
              </a:rPr>
              <a:t>Le problème de reconnaissance de plan consiste à inférer les intensions, les buts ou les plans d’autres agents.</a:t>
            </a:r>
          </a:p>
        </p:txBody>
      </p:sp>
      <p:sp>
        <p:nvSpPr>
          <p:cNvPr id="8" name="Rounded Rectangle 7"/>
          <p:cNvSpPr/>
          <p:nvPr/>
        </p:nvSpPr>
        <p:spPr bwMode="auto">
          <a:xfrm>
            <a:off x="325084" y="2441544"/>
            <a:ext cx="4810247" cy="538260"/>
          </a:xfrm>
          <a:prstGeom prst="roundRect">
            <a:avLst/>
          </a:prstGeom>
          <a:solidFill>
            <a:schemeClr val="tx2">
              <a:lumMod val="60000"/>
              <a:lumOff val="40000"/>
              <a:alpha val="25098"/>
            </a:schemeClr>
          </a:solidFill>
          <a:ln w="12700" cap="flat" cmpd="sng" algn="ctr">
            <a:solidFill>
              <a:schemeClr val="accent1">
                <a:lumMod val="20000"/>
                <a:lumOff val="80000"/>
              </a:schemeClr>
            </a:solidFill>
            <a:prstDash val="solid"/>
            <a:round/>
            <a:headEnd type="none" w="med" len="med"/>
            <a:tailEnd type="none" w="med" len="med"/>
          </a:ln>
          <a:effectLst/>
        </p:spPr>
        <p:txBody>
          <a:bodyPr vert="horz" wrap="square" lIns="82296" tIns="41148" rIns="82296" bIns="41148" numCol="1" rtlCol="0" anchor="ctr" anchorCtr="0" compatLnSpc="1">
            <a:prstTxWarp prst="textNoShape">
              <a:avLst/>
            </a:prstTxWarp>
          </a:bodyPr>
          <a:lstStyle/>
          <a:p>
            <a:pPr defTabSz="822960" eaLnBrk="1" fontAlgn="auto" hangingPunct="1">
              <a:spcBef>
                <a:spcPts val="0"/>
              </a:spcBef>
              <a:spcAft>
                <a:spcPts val="0"/>
              </a:spcAft>
            </a:pPr>
            <a:r>
              <a:rPr lang="fr-FR" dirty="0">
                <a:solidFill>
                  <a:prstClr val="black"/>
                </a:solidFill>
                <a:latin typeface="Calibri"/>
              </a:rPr>
              <a:t>C’est essential pour:</a:t>
            </a:r>
          </a:p>
        </p:txBody>
      </p:sp>
      <p:sp>
        <p:nvSpPr>
          <p:cNvPr id="9" name="Rectangle 8"/>
          <p:cNvSpPr/>
          <p:nvPr/>
        </p:nvSpPr>
        <p:spPr>
          <a:xfrm>
            <a:off x="661579" y="3966287"/>
            <a:ext cx="4481130" cy="394361"/>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ctr" anchorCtr="0">
            <a:noAutofit/>
          </a:bodyPr>
          <a:lstStyle/>
          <a:p>
            <a:pPr marL="308610" indent="-308610" defTabSz="822960" eaLnBrk="1" fontAlgn="auto" hangingPunct="1">
              <a:spcBef>
                <a:spcPts val="0"/>
              </a:spcBef>
              <a:spcAft>
                <a:spcPts val="0"/>
              </a:spcAft>
              <a:buFont typeface="Wingdings" panose="05000000000000000000" pitchFamily="2" charset="2"/>
              <a:buChar char="§"/>
            </a:pPr>
            <a:r>
              <a:rPr lang="fr-FR" dirty="0">
                <a:solidFill>
                  <a:prstClr val="black">
                    <a:hueOff val="0"/>
                    <a:satOff val="0"/>
                    <a:lumOff val="0"/>
                    <a:alphaOff val="0"/>
                  </a:prstClr>
                </a:solidFill>
                <a:latin typeface="Calibri"/>
              </a:rPr>
              <a:t>Interagir avec les autres</a:t>
            </a:r>
          </a:p>
        </p:txBody>
      </p:sp>
      <p:sp>
        <p:nvSpPr>
          <p:cNvPr id="11" name="Rectangle 10"/>
          <p:cNvSpPr/>
          <p:nvPr/>
        </p:nvSpPr>
        <p:spPr>
          <a:xfrm>
            <a:off x="653904" y="3236504"/>
            <a:ext cx="4481130" cy="444565"/>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ctr" anchorCtr="0">
            <a:noAutofit/>
          </a:bodyPr>
          <a:lstStyle/>
          <a:p>
            <a:pPr marL="308610" indent="-308610" defTabSz="822960" eaLnBrk="1" fontAlgn="auto" hangingPunct="1">
              <a:spcBef>
                <a:spcPts val="0"/>
              </a:spcBef>
              <a:spcAft>
                <a:spcPts val="0"/>
              </a:spcAft>
              <a:buFont typeface="Wingdings" panose="05000000000000000000" pitchFamily="2" charset="2"/>
              <a:buChar char="§"/>
            </a:pPr>
            <a:r>
              <a:rPr lang="fr-FR" dirty="0">
                <a:solidFill>
                  <a:prstClr val="black">
                    <a:hueOff val="0"/>
                    <a:satOff val="0"/>
                    <a:lumOff val="0"/>
                    <a:alphaOff val="0"/>
                  </a:prstClr>
                </a:solidFill>
                <a:latin typeface="Calibri"/>
              </a:rPr>
              <a:t>Expliquer les comportements des autres</a:t>
            </a:r>
            <a:endParaRPr lang="fr-FR" b="1" dirty="0">
              <a:solidFill>
                <a:srgbClr val="FF0000"/>
              </a:solidFill>
              <a:latin typeface="Calibri"/>
            </a:endParaRPr>
          </a:p>
        </p:txBody>
      </p:sp>
      <p:sp>
        <p:nvSpPr>
          <p:cNvPr id="13" name="Rectangle 12"/>
          <p:cNvSpPr/>
          <p:nvPr/>
        </p:nvSpPr>
        <p:spPr>
          <a:xfrm>
            <a:off x="661579" y="4585957"/>
            <a:ext cx="4481130" cy="394361"/>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ctr" anchorCtr="0">
            <a:noAutofit/>
          </a:bodyPr>
          <a:lstStyle/>
          <a:p>
            <a:pPr marL="308610" indent="-308610" defTabSz="822960" eaLnBrk="1" fontAlgn="auto" hangingPunct="1">
              <a:spcBef>
                <a:spcPts val="0"/>
              </a:spcBef>
              <a:spcAft>
                <a:spcPts val="0"/>
              </a:spcAft>
              <a:buFont typeface="Wingdings" panose="05000000000000000000" pitchFamily="2" charset="2"/>
              <a:buChar char="§"/>
            </a:pPr>
            <a:r>
              <a:rPr lang="fr-FR" dirty="0">
                <a:solidFill>
                  <a:prstClr val="black">
                    <a:hueOff val="0"/>
                    <a:satOff val="0"/>
                    <a:lumOff val="0"/>
                    <a:alphaOff val="0"/>
                  </a:prstClr>
                </a:solidFill>
                <a:latin typeface="Calibri"/>
              </a:rPr>
              <a:t>Coopérer avec les autres</a:t>
            </a:r>
          </a:p>
        </p:txBody>
      </p:sp>
      <p:sp>
        <p:nvSpPr>
          <p:cNvPr id="17" name="Rectangle 16"/>
          <p:cNvSpPr/>
          <p:nvPr/>
        </p:nvSpPr>
        <p:spPr>
          <a:xfrm>
            <a:off x="653904" y="5194713"/>
            <a:ext cx="4488805" cy="620483"/>
          </a:xfrm>
          <a:prstGeom prst="rect">
            <a:avLst/>
          </a:prstGeom>
          <a:solidFill>
            <a:schemeClr val="accent1">
              <a:lumMod val="20000"/>
              <a:lumOff val="80000"/>
            </a:schemeClr>
          </a:solidFill>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7208" tIns="67208" rIns="89611" bIns="100813" numCol="1" spcCol="1270" anchor="ctr" anchorCtr="0">
            <a:noAutofit/>
          </a:bodyPr>
          <a:lstStyle/>
          <a:p>
            <a:pPr marL="308610" indent="-308610" defTabSz="822960" eaLnBrk="1" fontAlgn="auto" hangingPunct="1">
              <a:spcBef>
                <a:spcPts val="0"/>
              </a:spcBef>
              <a:spcAft>
                <a:spcPts val="0"/>
              </a:spcAft>
              <a:buFont typeface="Wingdings" panose="05000000000000000000" pitchFamily="2" charset="2"/>
              <a:buChar char="§"/>
            </a:pPr>
            <a:r>
              <a:rPr lang="fr-FR" dirty="0">
                <a:solidFill>
                  <a:prstClr val="black">
                    <a:hueOff val="0"/>
                    <a:satOff val="0"/>
                    <a:lumOff val="0"/>
                    <a:alphaOff val="0"/>
                  </a:prstClr>
                </a:solidFill>
                <a:latin typeface="Calibri"/>
              </a:rPr>
              <a:t>Comprendre la situation courante pour agir de façon bien informée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2313" y="2992471"/>
            <a:ext cx="2778640" cy="2121516"/>
          </a:xfrm>
          <a:prstGeom prst="rect">
            <a:avLst/>
          </a:prstGeom>
        </p:spPr>
      </p:pic>
    </p:spTree>
    <p:extLst>
      <p:ext uri="{BB962C8B-B14F-4D97-AF65-F5344CB8AC3E}">
        <p14:creationId xmlns:p14="http://schemas.microsoft.com/office/powerpoint/2010/main" val="616511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CA" dirty="0"/>
              <a:t>Experiments with StarCraft Game</a:t>
            </a:r>
            <a:endParaRPr lang="fr-CA" dirty="0"/>
          </a:p>
        </p:txBody>
      </p:sp>
      <p:sp>
        <p:nvSpPr>
          <p:cNvPr id="3" name="Content Placeholder 2"/>
          <p:cNvSpPr>
            <a:spLocks noGrp="1"/>
          </p:cNvSpPr>
          <p:nvPr>
            <p:ph idx="1"/>
          </p:nvPr>
        </p:nvSpPr>
        <p:spPr/>
        <p:txBody>
          <a:bodyPr/>
          <a:lstStyle/>
          <a:p>
            <a:r>
              <a:rPr lang="en-CA" dirty="0"/>
              <a:t>Connectivity of the map we used in experiments</a:t>
            </a:r>
          </a:p>
        </p:txBody>
      </p:sp>
      <p:sp>
        <p:nvSpPr>
          <p:cNvPr id="2" name="Date Placeholder 1"/>
          <p:cNvSpPr>
            <a:spLocks noGrp="1"/>
          </p:cNvSpPr>
          <p:nvPr>
            <p:ph type="dt" sz="half" idx="10"/>
          </p:nvPr>
        </p:nvSpPr>
        <p:spPr/>
        <p:txBody>
          <a:bodyPr/>
          <a:lstStyle/>
          <a:p>
            <a:pPr>
              <a:defRPr/>
            </a:pPr>
            <a:r>
              <a:rPr lang="en-US" dirty="0"/>
              <a:t>(Kabanza et al., IJCAI-13)</a:t>
            </a:r>
          </a:p>
        </p:txBody>
      </p:sp>
      <p:sp>
        <p:nvSpPr>
          <p:cNvPr id="5" name="Slide Number Placeholder 4"/>
          <p:cNvSpPr>
            <a:spLocks noGrp="1"/>
          </p:cNvSpPr>
          <p:nvPr>
            <p:ph type="sldNum" sz="quarter" idx="12"/>
          </p:nvPr>
        </p:nvSpPr>
        <p:spPr/>
        <p:txBody>
          <a:bodyPr/>
          <a:lstStyle/>
          <a:p>
            <a:fld id="{AF3C01FC-07E7-4D7A-8823-D4FC67D4A88A}" type="slidenum">
              <a:rPr lang="en-US" smtClean="0"/>
              <a:pPr/>
              <a:t>40</a:t>
            </a:fld>
            <a:endParaRPr lang="en-US"/>
          </a:p>
        </p:txBody>
      </p:sp>
      <p:pic>
        <p:nvPicPr>
          <p:cNvPr id="109570" name="Picture 2" descr="https://lh5.googleusercontent.com/jCwFMVsvqGjLuPGWoGYrfBdebZC9BXV1O7OQqksNw9JmSiZ0AQlwiTSTLQHhcl_aOEZhgqH-gz6iS771kXCevqco5ds8N8PpZLKH5Z5D8THQq3BfEBK-Eon-X-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6000"/>
            <a:ext cx="9143999" cy="342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216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15" y="487359"/>
            <a:ext cx="8690874" cy="462272"/>
          </a:xfrm>
        </p:spPr>
        <p:txBody>
          <a:bodyPr>
            <a:normAutofit fontScale="90000"/>
          </a:bodyPr>
          <a:lstStyle/>
          <a:p>
            <a:r>
              <a:rPr lang="en-CA" dirty="0"/>
              <a:t>Reconnaissance de plan </a:t>
            </a:r>
            <a:r>
              <a:rPr lang="en-CA" dirty="0" err="1"/>
              <a:t>dans</a:t>
            </a:r>
            <a:r>
              <a:rPr lang="en-CA" dirty="0"/>
              <a:t> StarCraft</a:t>
            </a:r>
            <a:endParaRPr lang="fr-CA" dirty="0"/>
          </a:p>
        </p:txBody>
      </p:sp>
      <p:sp>
        <p:nvSpPr>
          <p:cNvPr id="5" name="Slide Number Placeholder 4"/>
          <p:cNvSpPr>
            <a:spLocks noGrp="1"/>
          </p:cNvSpPr>
          <p:nvPr>
            <p:ph type="sldNum" sz="quarter" idx="4294967295"/>
          </p:nvPr>
        </p:nvSpPr>
        <p:spPr/>
        <p:txBody>
          <a:bodyPr/>
          <a:lstStyle/>
          <a:p>
            <a:fld id="{AF3C01FC-07E7-4D7A-8823-D4FC67D4A88A}" type="slidenum">
              <a:rPr lang="en-US" smtClean="0"/>
              <a:pPr/>
              <a:t>41</a:t>
            </a:fld>
            <a:endParaRPr lang="en-US" dirty="0"/>
          </a:p>
        </p:txBody>
      </p:sp>
      <p:pic>
        <p:nvPicPr>
          <p:cNvPr id="3" name="doplar-expand-area-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567" y="1130910"/>
            <a:ext cx="5544826" cy="4265061"/>
          </a:xfrm>
          <a:prstGeom prst="rect">
            <a:avLst/>
          </a:prstGeom>
        </p:spPr>
      </p:pic>
      <p:sp>
        <p:nvSpPr>
          <p:cNvPr id="4" name="TextBox 3"/>
          <p:cNvSpPr txBox="1"/>
          <p:nvPr/>
        </p:nvSpPr>
        <p:spPr>
          <a:xfrm>
            <a:off x="589935" y="6245225"/>
            <a:ext cx="2929007" cy="369332"/>
          </a:xfrm>
          <a:prstGeom prst="rect">
            <a:avLst/>
          </a:prstGeom>
          <a:noFill/>
        </p:spPr>
        <p:txBody>
          <a:bodyPr wrap="none" rtlCol="0">
            <a:spAutoFit/>
          </a:bodyPr>
          <a:lstStyle/>
          <a:p>
            <a:r>
              <a:rPr lang="en-CA" dirty="0">
                <a:hlinkClick r:id="rId6"/>
              </a:rPr>
              <a:t>Kabanza et al., IJCAI 2013</a:t>
            </a:r>
            <a:endParaRPr lang="fr-CA" dirty="0"/>
          </a:p>
        </p:txBody>
      </p:sp>
    </p:spTree>
    <p:extLst>
      <p:ext uri="{BB962C8B-B14F-4D97-AF65-F5344CB8AC3E}">
        <p14:creationId xmlns:p14="http://schemas.microsoft.com/office/powerpoint/2010/main" val="12751650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84C3E52-BED8-4E8E-86C3-84B2090D153D}" type="slidenum">
              <a:rPr lang="en-CA" altLang="en-US" smtClean="0">
                <a:solidFill>
                  <a:srgbClr val="990033"/>
                </a:solidFill>
              </a:rPr>
              <a:pPr eaLnBrk="1" hangingPunct="1"/>
              <a:t>42</a:t>
            </a:fld>
            <a:endParaRPr lang="en-CA" altLang="en-US">
              <a:solidFill>
                <a:srgbClr val="990033"/>
              </a:solidFill>
            </a:endParaRPr>
          </a:p>
        </p:txBody>
      </p:sp>
      <p:sp>
        <p:nvSpPr>
          <p:cNvPr id="10" name="Rectangle 3"/>
          <p:cNvSpPr txBox="1">
            <a:spLocks noChangeArrowheads="1"/>
          </p:cNvSpPr>
          <p:nvPr/>
        </p:nvSpPr>
        <p:spPr bwMode="auto">
          <a:xfrm>
            <a:off x="395287" y="1308100"/>
            <a:ext cx="84152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r>
              <a:rPr lang="en-CA" sz="2000" dirty="0" err="1"/>
              <a:t>Holtzen</a:t>
            </a:r>
            <a:r>
              <a:rPr lang="en-CA" sz="2000" dirty="0"/>
              <a:t> et al. </a:t>
            </a:r>
            <a:r>
              <a:rPr lang="en-CA" sz="2000" dirty="0">
                <a:hlinkClick r:id="rId3"/>
              </a:rPr>
              <a:t>Inferring Human Intent from Video by Sampling Hierarchical Plans</a:t>
            </a:r>
            <a:r>
              <a:rPr lang="en-CA" sz="2000" dirty="0"/>
              <a:t>. IROS 2016</a:t>
            </a:r>
          </a:p>
          <a:p>
            <a:endParaRPr lang="en-CA" sz="2000" dirty="0"/>
          </a:p>
          <a:p>
            <a:pPr lvl="1"/>
            <a:r>
              <a:rPr lang="en-CA" sz="2000" dirty="0"/>
              <a:t>Concepts </a:t>
            </a:r>
            <a:r>
              <a:rPr lang="en-CA" sz="2000" dirty="0" err="1"/>
              <a:t>reliés</a:t>
            </a:r>
            <a:r>
              <a:rPr lang="en-CA" sz="2000" dirty="0"/>
              <a:t>:</a:t>
            </a:r>
          </a:p>
          <a:p>
            <a:pPr lvl="2"/>
            <a:r>
              <a:rPr lang="en-CA" sz="2000" dirty="0"/>
              <a:t>Reconnaissance de plan avec des connaissances </a:t>
            </a:r>
            <a:r>
              <a:rPr lang="en-CA" sz="2000" dirty="0" err="1"/>
              <a:t>stratégiques</a:t>
            </a:r>
            <a:r>
              <a:rPr lang="en-CA" sz="2000" dirty="0"/>
              <a:t> à priori</a:t>
            </a:r>
          </a:p>
          <a:p>
            <a:pPr lvl="2"/>
            <a:r>
              <a:rPr lang="en-CA" sz="2000" dirty="0"/>
              <a:t>Reconnaissance de plan par </a:t>
            </a:r>
            <a:r>
              <a:rPr lang="en-CA" sz="2000" dirty="0" err="1"/>
              <a:t>planification</a:t>
            </a:r>
            <a:r>
              <a:rPr lang="en-CA" sz="2000" dirty="0"/>
              <a:t> </a:t>
            </a:r>
            <a:r>
              <a:rPr lang="en-CA" sz="2000" dirty="0" err="1"/>
              <a:t>inversée</a:t>
            </a:r>
            <a:endParaRPr lang="en-CA" sz="2000" dirty="0"/>
          </a:p>
          <a:p>
            <a:pPr lvl="2"/>
            <a:r>
              <a:rPr lang="en-CA" sz="2000" dirty="0"/>
              <a:t>Motion planning (RRT)</a:t>
            </a:r>
          </a:p>
          <a:p>
            <a:endParaRPr lang="en-CA" sz="2000" dirty="0"/>
          </a:p>
          <a:p>
            <a:r>
              <a:rPr lang="en-CA" sz="2000" dirty="0" err="1"/>
              <a:t>Mirsky</a:t>
            </a:r>
            <a:r>
              <a:rPr lang="en-CA" sz="2000" dirty="0"/>
              <a:t> et al. </a:t>
            </a:r>
            <a:r>
              <a:rPr lang="en-CA" sz="2000" dirty="0">
                <a:hlinkClick r:id="rId4"/>
              </a:rPr>
              <a:t>Sequential Plan Recognition</a:t>
            </a:r>
            <a:r>
              <a:rPr lang="en-CA" sz="2000" dirty="0"/>
              <a:t>. In </a:t>
            </a:r>
            <a:r>
              <a:rPr lang="en-CA" sz="2000" i="1" dirty="0"/>
              <a:t>IJCAI</a:t>
            </a:r>
            <a:r>
              <a:rPr lang="en-CA" sz="2000" dirty="0"/>
              <a:t>, 401-407, 2016.</a:t>
            </a:r>
          </a:p>
          <a:p>
            <a:pPr lvl="1"/>
            <a:r>
              <a:rPr lang="fr-FR" sz="2000" dirty="0">
                <a:solidFill>
                  <a:schemeClr val="accent1">
                    <a:lumMod val="50000"/>
                  </a:schemeClr>
                </a:solidFill>
              </a:rPr>
              <a:t> Réduction du nombre d’hypothèses en posant des questions</a:t>
            </a:r>
          </a:p>
          <a:p>
            <a:pPr lvl="1"/>
            <a:endParaRPr lang="fr-FR" sz="2000" dirty="0">
              <a:solidFill>
                <a:schemeClr val="accent1">
                  <a:lumMod val="50000"/>
                </a:schemeClr>
              </a:solidFill>
            </a:endParaRPr>
          </a:p>
          <a:p>
            <a:r>
              <a:rPr lang="fr-FR" sz="2000" dirty="0"/>
              <a:t>Bisson et al. </a:t>
            </a:r>
            <a:r>
              <a:rPr lang="en-CA" sz="2000" dirty="0">
                <a:hlinkClick r:id="rId5"/>
              </a:rPr>
              <a:t>Using a Recursive Neural Network to Learn an Agent’s Decision Model for Plan Recognition</a:t>
            </a:r>
            <a:r>
              <a:rPr lang="en-CA" sz="2000" dirty="0"/>
              <a:t>. IJCAI 2013.</a:t>
            </a:r>
            <a:endParaRPr lang="fr-FR" sz="2000" dirty="0"/>
          </a:p>
          <a:p>
            <a:pPr marL="457200" lvl="1" indent="0">
              <a:buNone/>
            </a:pPr>
            <a:endParaRPr lang="en-CA" sz="1800" dirty="0">
              <a:solidFill>
                <a:schemeClr val="accent1">
                  <a:lumMod val="50000"/>
                </a:schemeClr>
              </a:solidFill>
            </a:endParaRPr>
          </a:p>
          <a:p>
            <a:pPr marL="0" indent="0">
              <a:buNone/>
            </a:pPr>
            <a:endParaRPr lang="fr-CA" sz="1800" dirty="0">
              <a:solidFill>
                <a:schemeClr val="accent1">
                  <a:lumMod val="50000"/>
                </a:schemeClr>
              </a:solidFill>
            </a:endParaRPr>
          </a:p>
        </p:txBody>
      </p:sp>
      <p:sp>
        <p:nvSpPr>
          <p:cNvPr id="11" name="Rectangle 5"/>
          <p:cNvSpPr>
            <a:spLocks noGrp="1" noChangeArrowheads="1"/>
          </p:cNvSpPr>
          <p:nvPr>
            <p:ph type="title"/>
          </p:nvPr>
        </p:nvSpPr>
        <p:spPr>
          <a:xfrm>
            <a:off x="227013" y="438150"/>
            <a:ext cx="8683625" cy="65405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Approches plus récentes</a:t>
            </a:r>
            <a:endParaRPr lang="fr-CA" sz="2800" dirty="0">
              <a:solidFill>
                <a:schemeClr val="accent1">
                  <a:lumMod val="50000"/>
                </a:schemeClr>
              </a:solidFill>
              <a:effectLst>
                <a:outerShdw blurRad="38100" dist="38100" dir="2700000" algn="tl">
                  <a:srgbClr val="C0C0C0"/>
                </a:outerShdw>
              </a:effectLst>
            </a:endParaRPr>
          </a:p>
        </p:txBody>
      </p:sp>
      <p:sp>
        <p:nvSpPr>
          <p:cNvPr id="8" name="Date Placeholder 3"/>
          <p:cNvSpPr>
            <a:spLocks noGrp="1"/>
          </p:cNvSpPr>
          <p:nvPr>
            <p:ph type="dt" sz="quarter" idx="10"/>
          </p:nvPr>
        </p:nvSpPr>
        <p:spPr/>
        <p:txBody>
          <a:bodyPr/>
          <a:lstStyle/>
          <a:p>
            <a:pPr>
              <a:defRPr/>
            </a:pPr>
            <a:r>
              <a:rPr lang="en-US" dirty="0"/>
              <a:t>Froduald Kabanza</a:t>
            </a:r>
          </a:p>
        </p:txBody>
      </p:sp>
      <p:sp>
        <p:nvSpPr>
          <p:cNvPr id="9" name="Footer Placeholder 4"/>
          <p:cNvSpPr>
            <a:spLocks noGrp="1"/>
          </p:cNvSpPr>
          <p:nvPr>
            <p:ph type="ftr" sz="quarter" idx="11"/>
          </p:nvPr>
        </p:nvSpPr>
        <p:spPr/>
        <p:txBody>
          <a:bodyPr/>
          <a:lstStyle/>
          <a:p>
            <a:pPr>
              <a:defRPr/>
            </a:pPr>
            <a:r>
              <a:rPr lang="en-US" dirty="0"/>
              <a:t>IFT608 / IFT702</a:t>
            </a:r>
          </a:p>
        </p:txBody>
      </p:sp>
    </p:spTree>
    <p:extLst>
      <p:ext uri="{BB962C8B-B14F-4D97-AF65-F5344CB8AC3E}">
        <p14:creationId xmlns:p14="http://schemas.microsoft.com/office/powerpoint/2010/main" val="2456982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en-US" dirty="0"/>
              <a:t>Froduald Kabanza</a:t>
            </a:r>
          </a:p>
        </p:txBody>
      </p:sp>
      <p:sp>
        <p:nvSpPr>
          <p:cNvPr id="5" name="Footer Placeholder 4"/>
          <p:cNvSpPr>
            <a:spLocks noGrp="1"/>
          </p:cNvSpPr>
          <p:nvPr>
            <p:ph type="ftr" sz="quarter" idx="11"/>
          </p:nvPr>
        </p:nvSpPr>
        <p:spPr/>
        <p:txBody>
          <a:bodyPr/>
          <a:lstStyle/>
          <a:p>
            <a:pPr>
              <a:defRPr/>
            </a:pPr>
            <a:r>
              <a:rPr lang="en-US" dirty="0"/>
              <a:t>IFT608 / IFT702</a:t>
            </a:r>
          </a:p>
        </p:txBody>
      </p:sp>
      <p:sp>
        <p:nvSpPr>
          <p:cNvPr id="6" name="Slide Number Placeholder 5"/>
          <p:cNvSpPr>
            <a:spLocks noGrp="1"/>
          </p:cNvSpPr>
          <p:nvPr>
            <p:ph type="sldNum" sz="quarter" idx="12"/>
          </p:nvPr>
        </p:nvSpPr>
        <p:spPr/>
        <p:txBody>
          <a:bodyPr/>
          <a:lstStyle/>
          <a:p>
            <a:pPr>
              <a:defRPr/>
            </a:pPr>
            <a:fld id="{4CFB0F1F-5647-46ED-A5F5-EC45DACBD956}" type="slidenum">
              <a:rPr lang="en-US"/>
              <a:pPr>
                <a:defRPr/>
              </a:pPr>
              <a:t>43</a:t>
            </a:fld>
            <a:endParaRPr lang="en-US"/>
          </a:p>
        </p:txBody>
      </p:sp>
      <p:sp>
        <p:nvSpPr>
          <p:cNvPr id="3077" name="Rectangle 2"/>
          <p:cNvSpPr>
            <a:spLocks noGrp="1" noChangeArrowheads="1"/>
          </p:cNvSpPr>
          <p:nvPr>
            <p:ph type="title"/>
          </p:nvPr>
        </p:nvSpPr>
        <p:spPr>
          <a:xfrm>
            <a:off x="227013" y="419100"/>
            <a:ext cx="8683625" cy="673100"/>
          </a:xfrm>
        </p:spPr>
        <p:txBody>
          <a:bodyPr/>
          <a:lstStyle/>
          <a:p>
            <a:r>
              <a:rPr lang="fr-CA" altLang="en-US" sz="2800" dirty="0"/>
              <a:t>Résumé</a:t>
            </a:r>
            <a:endParaRPr lang="it-IT" altLang="en-US" sz="2800" dirty="0"/>
          </a:p>
        </p:txBody>
      </p:sp>
      <p:sp>
        <p:nvSpPr>
          <p:cNvPr id="3078" name="Rectangle 3"/>
          <p:cNvSpPr>
            <a:spLocks noGrp="1" noChangeArrowheads="1"/>
          </p:cNvSpPr>
          <p:nvPr>
            <p:ph type="body" idx="1"/>
          </p:nvPr>
        </p:nvSpPr>
        <p:spPr>
          <a:xfrm>
            <a:off x="227013" y="1244600"/>
            <a:ext cx="8820168" cy="5080896"/>
          </a:xfrm>
        </p:spPr>
        <p:txBody>
          <a:bodyPr/>
          <a:lstStyle/>
          <a:p>
            <a:pPr>
              <a:spcBef>
                <a:spcPts val="600"/>
              </a:spcBef>
              <a:spcAft>
                <a:spcPts val="600"/>
              </a:spcAft>
            </a:pPr>
            <a:r>
              <a:rPr lang="fr-FR" altLang="en-US" sz="2000" dirty="0"/>
              <a:t>La reconnaissance de plan vise à inférer les plans, les buts, les intentions d’autres agents à partir d’observations.</a:t>
            </a:r>
          </a:p>
          <a:p>
            <a:pPr>
              <a:spcBef>
                <a:spcPts val="600"/>
              </a:spcBef>
              <a:spcAft>
                <a:spcPts val="600"/>
              </a:spcAft>
            </a:pPr>
            <a:r>
              <a:rPr lang="fr-FR" altLang="en-US" sz="2000" dirty="0"/>
              <a:t>Problème fondamental pour l’interaction humain-machine, la compréhension de la situation, la coopération multi-agent</a:t>
            </a:r>
          </a:p>
          <a:p>
            <a:pPr>
              <a:spcBef>
                <a:spcPts val="600"/>
              </a:spcBef>
              <a:spcAft>
                <a:spcPts val="600"/>
              </a:spcAft>
            </a:pPr>
            <a:r>
              <a:rPr lang="fr-FR" altLang="en-US" sz="2000" dirty="0"/>
              <a:t>Problème plus compliqué que la planification.</a:t>
            </a:r>
          </a:p>
          <a:p>
            <a:pPr>
              <a:spcBef>
                <a:spcPts val="600"/>
              </a:spcBef>
              <a:spcAft>
                <a:spcPts val="600"/>
              </a:spcAft>
            </a:pPr>
            <a:r>
              <a:rPr lang="fr-FR" altLang="en-US" sz="2000" dirty="0"/>
              <a:t>Résolu en réduisant le problème à des algorithmes/théories d’inférences utilisées pour d’autres problèmes.</a:t>
            </a:r>
          </a:p>
          <a:p>
            <a:pPr lvl="1">
              <a:spcBef>
                <a:spcPts val="600"/>
              </a:spcBef>
              <a:spcAft>
                <a:spcPts val="600"/>
              </a:spcAft>
            </a:pPr>
            <a:r>
              <a:rPr lang="fr-FR" altLang="en-US" sz="2000" dirty="0"/>
              <a:t>Apprentissage automatique</a:t>
            </a:r>
          </a:p>
          <a:p>
            <a:pPr lvl="1">
              <a:spcBef>
                <a:spcPts val="600"/>
              </a:spcBef>
              <a:spcAft>
                <a:spcPts val="600"/>
              </a:spcAft>
            </a:pPr>
            <a:r>
              <a:rPr lang="fr-FR" altLang="en-US" sz="2000" dirty="0"/>
              <a:t>Inférence probabiliste</a:t>
            </a:r>
          </a:p>
          <a:p>
            <a:pPr lvl="1">
              <a:spcBef>
                <a:spcPts val="600"/>
              </a:spcBef>
              <a:spcAft>
                <a:spcPts val="600"/>
              </a:spcAft>
            </a:pPr>
            <a:r>
              <a:rPr lang="fr-FR" altLang="en-US" sz="2000" dirty="0"/>
              <a:t>Inversion de la planification</a:t>
            </a:r>
          </a:p>
          <a:p>
            <a:pPr lvl="1">
              <a:spcBef>
                <a:spcPts val="600"/>
              </a:spcBef>
              <a:spcAft>
                <a:spcPts val="600"/>
              </a:spcAft>
            </a:pPr>
            <a:r>
              <a:rPr lang="fr-FR" altLang="en-US" sz="2000" dirty="0"/>
              <a:t>Etc.</a:t>
            </a:r>
          </a:p>
          <a:p>
            <a:pPr marL="0" indent="0">
              <a:spcBef>
                <a:spcPts val="600"/>
              </a:spcBef>
              <a:spcAft>
                <a:spcPts val="600"/>
              </a:spcAft>
              <a:buNone/>
            </a:pPr>
            <a:endParaRPr lang="fr-FR" altLang="en-US" sz="2000" dirty="0"/>
          </a:p>
          <a:p>
            <a:pPr>
              <a:spcBef>
                <a:spcPts val="600"/>
              </a:spcBef>
              <a:spcAft>
                <a:spcPts val="600"/>
              </a:spcAft>
            </a:pPr>
            <a:endParaRPr lang="fr-FR" altLang="en-US" sz="2000" dirty="0"/>
          </a:p>
          <a:p>
            <a:pPr>
              <a:spcBef>
                <a:spcPts val="600"/>
              </a:spcBef>
              <a:spcAft>
                <a:spcPts val="600"/>
              </a:spcAft>
              <a:buFont typeface="Monotype Sorts" pitchFamily="2" charset="2"/>
              <a:buNone/>
            </a:pPr>
            <a:endParaRPr lang="fr-FR" altLang="en-US" sz="2000" dirty="0"/>
          </a:p>
        </p:txBody>
      </p:sp>
    </p:spTree>
    <p:extLst>
      <p:ext uri="{BB962C8B-B14F-4D97-AF65-F5344CB8AC3E}">
        <p14:creationId xmlns:p14="http://schemas.microsoft.com/office/powerpoint/2010/main" val="132547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1DA8C18-48A6-434C-97D1-6A88AE627691}" type="slidenum">
              <a:rPr lang="en-CA" altLang="en-US" smtClean="0">
                <a:solidFill>
                  <a:srgbClr val="990033"/>
                </a:solidFill>
              </a:rPr>
              <a:pPr eaLnBrk="1" hangingPunct="1"/>
              <a:t>5</a:t>
            </a:fld>
            <a:endParaRPr lang="en-CA" altLang="en-US">
              <a:solidFill>
                <a:srgbClr val="990033"/>
              </a:solidFill>
            </a:endParaRPr>
          </a:p>
        </p:txBody>
      </p:sp>
      <p:sp>
        <p:nvSpPr>
          <p:cNvPr id="5125" name="Rectangle 3"/>
          <p:cNvSpPr>
            <a:spLocks noGrp="1" noChangeArrowheads="1"/>
          </p:cNvSpPr>
          <p:nvPr>
            <p:ph type="body" idx="1"/>
          </p:nvPr>
        </p:nvSpPr>
        <p:spPr>
          <a:xfrm>
            <a:off x="394289" y="1412875"/>
            <a:ext cx="5459822" cy="4832350"/>
          </a:xfrm>
        </p:spPr>
        <p:txBody>
          <a:bodyPr/>
          <a:lstStyle/>
          <a:p>
            <a:pPr eaLnBrk="1" hangingPunct="1">
              <a:defRPr/>
            </a:pPr>
            <a:r>
              <a:rPr lang="fr-CA" sz="2000" dirty="0">
                <a:solidFill>
                  <a:schemeClr val="accent1">
                    <a:lumMod val="50000"/>
                  </a:schemeClr>
                </a:solidFill>
              </a:rPr>
              <a:t>Données:</a:t>
            </a:r>
            <a:endParaRPr lang="fr-CA" sz="2000" dirty="0">
              <a:solidFill>
                <a:schemeClr val="accent2"/>
              </a:solidFill>
            </a:endParaRPr>
          </a:p>
          <a:p>
            <a:pPr lvl="1" eaLnBrk="1" hangingPunct="1">
              <a:defRPr/>
            </a:pPr>
            <a:r>
              <a:rPr lang="fr-CA" sz="2000" dirty="0"/>
              <a:t>Actions primitives</a:t>
            </a:r>
          </a:p>
          <a:p>
            <a:pPr lvl="1" eaLnBrk="1" hangingPunct="1">
              <a:defRPr/>
            </a:pPr>
            <a:r>
              <a:rPr lang="fr-CA" sz="2000" dirty="0"/>
              <a:t>But</a:t>
            </a:r>
          </a:p>
          <a:p>
            <a:pPr lvl="2" eaLnBrk="1" hangingPunct="1">
              <a:defRPr/>
            </a:pPr>
            <a:r>
              <a:rPr lang="fr-CA" sz="2000" dirty="0"/>
              <a:t>État à atteindre</a:t>
            </a:r>
          </a:p>
          <a:p>
            <a:pPr lvl="2" eaLnBrk="1" hangingPunct="1">
              <a:defRPr/>
            </a:pPr>
            <a:r>
              <a:rPr lang="fr-CA" sz="2000" dirty="0"/>
              <a:t>Comportement (but temporellement étendu)</a:t>
            </a:r>
          </a:p>
          <a:p>
            <a:pPr lvl="1" eaLnBrk="1" hangingPunct="1">
              <a:defRPr/>
            </a:pPr>
            <a:r>
              <a:rPr lang="fr-CA" sz="2000" dirty="0"/>
              <a:t>État initial</a:t>
            </a:r>
          </a:p>
          <a:p>
            <a:pPr marL="457200" lvl="1" indent="0" eaLnBrk="1" hangingPunct="1">
              <a:buNone/>
              <a:defRPr/>
            </a:pPr>
            <a:endParaRPr lang="fr-CA" sz="2000" dirty="0"/>
          </a:p>
          <a:p>
            <a:pPr eaLnBrk="1" hangingPunct="1">
              <a:defRPr/>
            </a:pPr>
            <a:r>
              <a:rPr lang="fr-CA" sz="2000" dirty="0">
                <a:solidFill>
                  <a:schemeClr val="accent1">
                    <a:lumMod val="50000"/>
                  </a:schemeClr>
                </a:solidFill>
              </a:rPr>
              <a:t>Sortie : </a:t>
            </a:r>
          </a:p>
          <a:p>
            <a:pPr lvl="1" eaLnBrk="1" hangingPunct="1">
              <a:defRPr/>
            </a:pPr>
            <a:r>
              <a:rPr lang="fr-CA" sz="2000" dirty="0"/>
              <a:t>Plan d’actions</a:t>
            </a:r>
          </a:p>
          <a:p>
            <a:pPr lvl="2" eaLnBrk="1" hangingPunct="1">
              <a:defRPr/>
            </a:pPr>
            <a:r>
              <a:rPr lang="fr-CA" sz="2000" dirty="0"/>
              <a:t>Séquence</a:t>
            </a:r>
          </a:p>
          <a:p>
            <a:pPr lvl="2" eaLnBrk="1" hangingPunct="1">
              <a:defRPr/>
            </a:pPr>
            <a:r>
              <a:rPr lang="fr-CA" sz="2000" dirty="0"/>
              <a:t>Politique</a:t>
            </a:r>
          </a:p>
          <a:p>
            <a:pPr lvl="2" eaLnBrk="1" hangingPunct="1">
              <a:defRPr/>
            </a:pPr>
            <a:r>
              <a:rPr lang="fr-FR" sz="2000" dirty="0"/>
              <a:t>Stratégie</a:t>
            </a:r>
          </a:p>
        </p:txBody>
      </p:sp>
      <p:sp>
        <p:nvSpPr>
          <p:cNvPr id="8197" name="Rectangle 5"/>
          <p:cNvSpPr>
            <a:spLocks noGrp="1" noChangeArrowheads="1"/>
          </p:cNvSpPr>
          <p:nvPr>
            <p:ph type="title"/>
          </p:nvPr>
        </p:nvSpPr>
        <p:spPr>
          <a:xfrm>
            <a:off x="260350" y="244475"/>
            <a:ext cx="8683625" cy="990600"/>
          </a:xfrm>
        </p:spPr>
        <p:txBody>
          <a:bodyPr/>
          <a:lstStyle/>
          <a:p>
            <a:pPr eaLnBrk="1" hangingPunct="1">
              <a:defRPr/>
            </a:pPr>
            <a:r>
              <a:rPr lang="fr-CA" dirty="0">
                <a:solidFill>
                  <a:schemeClr val="accent1">
                    <a:lumMod val="50000"/>
                  </a:schemeClr>
                </a:solidFill>
                <a:effectLst>
                  <a:outerShdw blurRad="38100" dist="38100" dir="2700000" algn="tl">
                    <a:srgbClr val="C0C0C0"/>
                  </a:outerShdw>
                </a:effectLst>
              </a:rPr>
              <a:t>Rappel</a:t>
            </a:r>
            <a:r>
              <a:rPr lang="fr-CA" sz="2800" dirty="0">
                <a:solidFill>
                  <a:schemeClr val="accent1">
                    <a:lumMod val="50000"/>
                  </a:schemeClr>
                </a:solidFill>
                <a:effectLst>
                  <a:outerShdw blurRad="38100" dist="38100" dir="2700000" algn="tl">
                    <a:srgbClr val="C0C0C0"/>
                  </a:outerShdw>
                </a:effectLst>
              </a:rPr>
              <a:t> – Problème de planification</a:t>
            </a:r>
          </a:p>
        </p:txBody>
      </p:sp>
      <p:sp>
        <p:nvSpPr>
          <p:cNvPr id="7" name="Date Placeholder 3"/>
          <p:cNvSpPr>
            <a:spLocks noGrp="1"/>
          </p:cNvSpPr>
          <p:nvPr>
            <p:ph type="dt" sz="quarter" idx="10"/>
          </p:nvPr>
        </p:nvSpPr>
        <p:spPr/>
        <p:txBody>
          <a:bodyPr/>
          <a:lstStyle/>
          <a:p>
            <a:pPr>
              <a:defRPr/>
            </a:pPr>
            <a:r>
              <a:rPr lang="en-US" dirty="0"/>
              <a:t>Froduald Kabanza</a:t>
            </a:r>
          </a:p>
        </p:txBody>
      </p:sp>
      <p:sp>
        <p:nvSpPr>
          <p:cNvPr id="8" name="Footer Placeholder 4"/>
          <p:cNvSpPr>
            <a:spLocks noGrp="1"/>
          </p:cNvSpPr>
          <p:nvPr>
            <p:ph type="ftr" sz="quarter" idx="11"/>
          </p:nvPr>
        </p:nvSpPr>
        <p:spPr/>
        <p:txBody>
          <a:bodyPr/>
          <a:lstStyle/>
          <a:p>
            <a:pPr>
              <a:defRPr/>
            </a:pPr>
            <a:r>
              <a:rPr lang="en-US" dirty="0"/>
              <a:t>IFT608 / IFT702</a:t>
            </a:r>
          </a:p>
        </p:txBody>
      </p:sp>
      <p:pic>
        <p:nvPicPr>
          <p:cNvPr id="9" name="Content Placeholder 22" descr="DecisionMaking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2670175"/>
            <a:ext cx="343217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0" name="Group 9"/>
          <p:cNvGrpSpPr>
            <a:grpSpLocks/>
          </p:cNvGrpSpPr>
          <p:nvPr/>
        </p:nvGrpSpPr>
        <p:grpSpPr bwMode="auto">
          <a:xfrm>
            <a:off x="6259513" y="1419225"/>
            <a:ext cx="2417762" cy="1114425"/>
            <a:chOff x="6516216" y="2204864"/>
            <a:chExt cx="2448272" cy="1728192"/>
          </a:xfrm>
        </p:grpSpPr>
        <p:sp>
          <p:nvSpPr>
            <p:cNvPr id="11" name="Cloud Callout 10"/>
            <p:cNvSpPr/>
            <p:nvPr/>
          </p:nvSpPr>
          <p:spPr>
            <a:xfrm>
              <a:off x="6516216" y="2204864"/>
              <a:ext cx="2448272" cy="1728192"/>
            </a:xfrm>
            <a:prstGeom prst="cloudCallout">
              <a:avLst>
                <a:gd name="adj1" fmla="val 30993"/>
                <a:gd name="adj2" fmla="val 88443"/>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fontAlgn="auto">
                <a:spcBef>
                  <a:spcPts val="0"/>
                </a:spcBef>
                <a:spcAft>
                  <a:spcPts val="0"/>
                </a:spcAft>
                <a:buFontTx/>
                <a:buAutoNum type="arabicPeriod"/>
                <a:defRPr/>
              </a:pPr>
              <a:endParaRPr lang="fr-CA">
                <a:solidFill>
                  <a:sysClr val="windowText" lastClr="000000"/>
                </a:solidFill>
              </a:endParaRPr>
            </a:p>
          </p:txBody>
        </p:sp>
        <p:sp>
          <p:nvSpPr>
            <p:cNvPr id="4106" name="TextBox 26"/>
            <p:cNvSpPr txBox="1">
              <a:spLocks noChangeArrowheads="1"/>
            </p:cNvSpPr>
            <p:nvPr/>
          </p:nvSpPr>
          <p:spPr bwMode="auto">
            <a:xfrm>
              <a:off x="6660232" y="2564904"/>
              <a:ext cx="216024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a:latin typeface="Calibri" pitchFamily="34" charset="0"/>
                </a:rPr>
                <a:t>Quelle prochaine action?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nodeType="withEffect">
                                  <p:stCondLst>
                                    <p:cond delay="0"/>
                                  </p:stCondLst>
                                  <p:childTnLst>
                                    <p:set>
                                      <p:cBhvr rctx="PPT">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939405CF-3ADA-495E-9621-8EAC80E98E3E}" type="slidenum">
              <a:rPr lang="en-CA" altLang="en-US" smtClean="0">
                <a:solidFill>
                  <a:srgbClr val="990033"/>
                </a:solidFill>
              </a:rPr>
              <a:pPr eaLnBrk="1" hangingPunct="1"/>
              <a:t>6</a:t>
            </a:fld>
            <a:endParaRPr lang="en-CA" altLang="en-US">
              <a:solidFill>
                <a:srgbClr val="990033"/>
              </a:solidFill>
            </a:endParaRPr>
          </a:p>
        </p:txBody>
      </p:sp>
      <p:sp>
        <p:nvSpPr>
          <p:cNvPr id="6149" name="Rectangle 3"/>
          <p:cNvSpPr>
            <a:spLocks noGrp="1" noChangeArrowheads="1"/>
          </p:cNvSpPr>
          <p:nvPr>
            <p:ph type="body" idx="1"/>
          </p:nvPr>
        </p:nvSpPr>
        <p:spPr>
          <a:xfrm>
            <a:off x="395286" y="1296987"/>
            <a:ext cx="5462157" cy="4948238"/>
          </a:xfrm>
        </p:spPr>
        <p:txBody>
          <a:bodyPr/>
          <a:lstStyle/>
          <a:p>
            <a:pPr eaLnBrk="1" hangingPunct="1">
              <a:defRPr/>
            </a:pPr>
            <a:r>
              <a:rPr lang="fr-CA" sz="2000" dirty="0">
                <a:solidFill>
                  <a:schemeClr val="accent1">
                    <a:lumMod val="50000"/>
                  </a:schemeClr>
                </a:solidFill>
              </a:rPr>
              <a:t>Données :</a:t>
            </a:r>
            <a:endParaRPr lang="fr-CA" sz="2000" dirty="0">
              <a:solidFill>
                <a:schemeClr val="accent2"/>
              </a:solidFill>
            </a:endParaRPr>
          </a:p>
          <a:p>
            <a:pPr lvl="1" eaLnBrk="1" hangingPunct="1">
              <a:defRPr/>
            </a:pPr>
            <a:r>
              <a:rPr lang="fr-CA" sz="2000" dirty="0"/>
              <a:t>Séquence d’observations</a:t>
            </a:r>
          </a:p>
          <a:p>
            <a:pPr lvl="1" eaLnBrk="1" hangingPunct="1">
              <a:defRPr/>
            </a:pPr>
            <a:r>
              <a:rPr lang="fr-CA" sz="2000" dirty="0"/>
              <a:t>Actions primitives </a:t>
            </a:r>
          </a:p>
          <a:p>
            <a:pPr lvl="1" eaLnBrk="1" hangingPunct="1">
              <a:defRPr/>
            </a:pPr>
            <a:r>
              <a:rPr lang="fr-CA" sz="2000" dirty="0"/>
              <a:t>Pour certaines approches: librairie de plans</a:t>
            </a:r>
          </a:p>
          <a:p>
            <a:pPr lvl="1" eaLnBrk="1" hangingPunct="1">
              <a:buFontTx/>
              <a:buNone/>
              <a:defRPr/>
            </a:pPr>
            <a:endParaRPr lang="fr-CA" sz="2000" dirty="0"/>
          </a:p>
          <a:p>
            <a:pPr eaLnBrk="1" hangingPunct="1">
              <a:defRPr/>
            </a:pPr>
            <a:r>
              <a:rPr lang="fr-CA" sz="2000" dirty="0">
                <a:solidFill>
                  <a:schemeClr val="accent1">
                    <a:lumMod val="50000"/>
                  </a:schemeClr>
                </a:solidFill>
              </a:rPr>
              <a:t>Sortie : </a:t>
            </a:r>
            <a:endParaRPr lang="fr-CA" sz="2000" dirty="0">
              <a:solidFill>
                <a:schemeClr val="accent2"/>
              </a:solidFill>
            </a:endParaRPr>
          </a:p>
          <a:p>
            <a:pPr lvl="1" eaLnBrk="1" hangingPunct="1">
              <a:defRPr/>
            </a:pPr>
            <a:r>
              <a:rPr lang="fr-CA" sz="2000" dirty="0"/>
              <a:t>But expliquant les observations</a:t>
            </a:r>
            <a:endParaRPr lang="fr-CA" sz="2000" dirty="0">
              <a:solidFill>
                <a:schemeClr val="accent2"/>
              </a:solidFill>
            </a:endParaRPr>
          </a:p>
          <a:p>
            <a:pPr lvl="1" eaLnBrk="1" hangingPunct="1">
              <a:defRPr/>
            </a:pPr>
            <a:r>
              <a:rPr lang="fr-CA" sz="2000" dirty="0"/>
              <a:t>Plan expliquant les observations</a:t>
            </a:r>
          </a:p>
          <a:p>
            <a:pPr marL="457200" lvl="1" indent="0" eaLnBrk="1" hangingPunct="1">
              <a:buNone/>
              <a:defRPr/>
            </a:pPr>
            <a:endParaRPr lang="fr-CA" sz="2000" dirty="0"/>
          </a:p>
        </p:txBody>
      </p:sp>
      <p:sp>
        <p:nvSpPr>
          <p:cNvPr id="8197" name="Rectangle 5"/>
          <p:cNvSpPr>
            <a:spLocks noGrp="1" noChangeArrowheads="1"/>
          </p:cNvSpPr>
          <p:nvPr>
            <p:ph type="title"/>
          </p:nvPr>
        </p:nvSpPr>
        <p:spPr>
          <a:xfrm>
            <a:off x="227013" y="342900"/>
            <a:ext cx="8683625" cy="749300"/>
          </a:xfrm>
        </p:spPr>
        <p:txBody>
          <a:bodyPr/>
          <a:lstStyle/>
          <a:p>
            <a:pPr eaLnBrk="1" hangingPunct="1">
              <a:defRPr/>
            </a:pPr>
            <a:r>
              <a:rPr lang="fr-CA">
                <a:solidFill>
                  <a:schemeClr val="accent1">
                    <a:lumMod val="50000"/>
                  </a:schemeClr>
                </a:solidFill>
                <a:effectLst>
                  <a:outerShdw blurRad="38100" dist="38100" dir="2700000" algn="tl">
                    <a:srgbClr val="C0C0C0"/>
                  </a:outerShdw>
                </a:effectLst>
              </a:rPr>
              <a:t>Problème de reconnaissance de plans</a:t>
            </a:r>
            <a:endParaRPr lang="fr-CA" sz="2800">
              <a:solidFill>
                <a:schemeClr val="accent1">
                  <a:lumMod val="50000"/>
                </a:schemeClr>
              </a:solidFill>
              <a:effectLst>
                <a:outerShdw blurRad="38100" dist="38100" dir="2700000" algn="tl">
                  <a:srgbClr val="C0C0C0"/>
                </a:outerShdw>
              </a:effectLst>
            </a:endParaRPr>
          </a:p>
        </p:txBody>
      </p:sp>
      <p:sp>
        <p:nvSpPr>
          <p:cNvPr id="7" name="Date Placeholder 3"/>
          <p:cNvSpPr>
            <a:spLocks noGrp="1"/>
          </p:cNvSpPr>
          <p:nvPr>
            <p:ph type="dt" sz="quarter" idx="10"/>
          </p:nvPr>
        </p:nvSpPr>
        <p:spPr/>
        <p:txBody>
          <a:bodyPr/>
          <a:lstStyle/>
          <a:p>
            <a:pPr>
              <a:defRPr/>
            </a:pPr>
            <a:r>
              <a:rPr lang="en-US" dirty="0"/>
              <a:t>Froduald Kabanza</a:t>
            </a:r>
          </a:p>
        </p:txBody>
      </p:sp>
      <p:sp>
        <p:nvSpPr>
          <p:cNvPr id="8" name="Footer Placeholder 4"/>
          <p:cNvSpPr>
            <a:spLocks noGrp="1"/>
          </p:cNvSpPr>
          <p:nvPr>
            <p:ph type="ftr" sz="quarter" idx="11"/>
          </p:nvPr>
        </p:nvSpPr>
        <p:spPr/>
        <p:txBody>
          <a:bodyPr/>
          <a:lstStyle/>
          <a:p>
            <a:pPr>
              <a:defRPr/>
            </a:pPr>
            <a:r>
              <a:rPr lang="en-US" dirty="0"/>
              <a:t>IFT608 / IFT702</a:t>
            </a:r>
          </a:p>
        </p:txBody>
      </p:sp>
      <p:grpSp>
        <p:nvGrpSpPr>
          <p:cNvPr id="2" name="Group 1"/>
          <p:cNvGrpSpPr/>
          <p:nvPr/>
        </p:nvGrpSpPr>
        <p:grpSpPr>
          <a:xfrm>
            <a:off x="5711825" y="1798638"/>
            <a:ext cx="3432175" cy="4081462"/>
            <a:chOff x="5711825" y="1798638"/>
            <a:chExt cx="3432175" cy="4081462"/>
          </a:xfrm>
        </p:grpSpPr>
        <p:grpSp>
          <p:nvGrpSpPr>
            <p:cNvPr id="10" name="Group 9"/>
            <p:cNvGrpSpPr>
              <a:grpSpLocks/>
            </p:cNvGrpSpPr>
            <p:nvPr/>
          </p:nvGrpSpPr>
          <p:grpSpPr bwMode="auto">
            <a:xfrm>
              <a:off x="6743700" y="1798638"/>
              <a:ext cx="2200275" cy="1163637"/>
              <a:chOff x="6516216" y="2204864"/>
              <a:chExt cx="2448272" cy="1728192"/>
            </a:xfrm>
          </p:grpSpPr>
          <p:sp>
            <p:nvSpPr>
              <p:cNvPr id="11" name="Cloud Callout 10"/>
              <p:cNvSpPr/>
              <p:nvPr/>
            </p:nvSpPr>
            <p:spPr>
              <a:xfrm>
                <a:off x="6516216" y="2204864"/>
                <a:ext cx="2448272" cy="1728192"/>
              </a:xfrm>
              <a:prstGeom prst="cloudCallout">
                <a:avLst>
                  <a:gd name="adj1" fmla="val 30993"/>
                  <a:gd name="adj2" fmla="val 88443"/>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fontAlgn="auto">
                  <a:spcBef>
                    <a:spcPts val="0"/>
                  </a:spcBef>
                  <a:spcAft>
                    <a:spcPts val="0"/>
                  </a:spcAft>
                  <a:buFontTx/>
                  <a:buAutoNum type="arabicPeriod"/>
                  <a:defRPr/>
                </a:pPr>
                <a:endParaRPr lang="fr-CA">
                  <a:solidFill>
                    <a:sysClr val="windowText" lastClr="000000"/>
                  </a:solidFill>
                </a:endParaRPr>
              </a:p>
            </p:txBody>
          </p:sp>
          <p:sp>
            <p:nvSpPr>
              <p:cNvPr id="5136" name="TextBox 26"/>
              <p:cNvSpPr txBox="1">
                <a:spLocks noChangeArrowheads="1"/>
              </p:cNvSpPr>
              <p:nvPr/>
            </p:nvSpPr>
            <p:spPr bwMode="auto">
              <a:xfrm>
                <a:off x="6660232" y="2564905"/>
                <a:ext cx="2160240" cy="93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dirty="0">
                    <a:latin typeface="Calibri" pitchFamily="34" charset="0"/>
                  </a:rPr>
                  <a:t>Quel est son but?</a:t>
                </a:r>
              </a:p>
              <a:p>
                <a:pPr algn="ctr"/>
                <a:r>
                  <a:rPr lang="fr-CA" altLang="en-US" dirty="0">
                    <a:latin typeface="Calibri" pitchFamily="34" charset="0"/>
                  </a:rPr>
                  <a:t>Comment y arrivera-t-il?</a:t>
                </a:r>
              </a:p>
            </p:txBody>
          </p:sp>
        </p:grpSp>
        <p:grpSp>
          <p:nvGrpSpPr>
            <p:cNvPr id="5128" name="Group 15"/>
            <p:cNvGrpSpPr>
              <a:grpSpLocks/>
            </p:cNvGrpSpPr>
            <p:nvPr/>
          </p:nvGrpSpPr>
          <p:grpSpPr bwMode="auto">
            <a:xfrm>
              <a:off x="5940425" y="2806700"/>
              <a:ext cx="942975" cy="908050"/>
              <a:chOff x="5781675" y="2577902"/>
              <a:chExt cx="942975" cy="908248"/>
            </a:xfrm>
          </p:grpSpPr>
          <p:pic>
            <p:nvPicPr>
              <p:cNvPr id="5133" name="Picture 10" descr="3d_mail_ma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8352" y="2723785"/>
                <a:ext cx="616298" cy="76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4" name="Freeform 4"/>
              <p:cNvSpPr>
                <a:spLocks/>
              </p:cNvSpPr>
              <p:nvPr/>
            </p:nvSpPr>
            <p:spPr bwMode="auto">
              <a:xfrm>
                <a:off x="5781675" y="2577902"/>
                <a:ext cx="819150" cy="904875"/>
              </a:xfrm>
              <a:custGeom>
                <a:avLst/>
                <a:gdLst>
                  <a:gd name="T0" fmla="*/ 0 w 952500"/>
                  <a:gd name="T1" fmla="*/ 0 h 466725"/>
                  <a:gd name="T2" fmla="*/ 7045 w 952500"/>
                  <a:gd name="T3" fmla="*/ 214818 h 466725"/>
                  <a:gd name="T4" fmla="*/ 21135 w 952500"/>
                  <a:gd name="T5" fmla="*/ 322228 h 466725"/>
                  <a:gd name="T6" fmla="*/ 28179 w 952500"/>
                  <a:gd name="T7" fmla="*/ 572848 h 466725"/>
                  <a:gd name="T8" fmla="*/ 42268 w 952500"/>
                  <a:gd name="T9" fmla="*/ 680258 h 466725"/>
                  <a:gd name="T10" fmla="*/ 56358 w 952500"/>
                  <a:gd name="T11" fmla="*/ 895076 h 466725"/>
                  <a:gd name="T12" fmla="*/ 63403 w 952500"/>
                  <a:gd name="T13" fmla="*/ 1038288 h 466725"/>
                  <a:gd name="T14" fmla="*/ 84536 w 952500"/>
                  <a:gd name="T15" fmla="*/ 1109895 h 466725"/>
                  <a:gd name="T16" fmla="*/ 98626 w 952500"/>
                  <a:gd name="T17" fmla="*/ 1217303 h 466725"/>
                  <a:gd name="T18" fmla="*/ 119760 w 952500"/>
                  <a:gd name="T19" fmla="*/ 1288910 h 466725"/>
                  <a:gd name="T20" fmla="*/ 126804 w 952500"/>
                  <a:gd name="T21" fmla="*/ 1396320 h 466725"/>
                  <a:gd name="T22" fmla="*/ 147939 w 952500"/>
                  <a:gd name="T23" fmla="*/ 1467924 h 466725"/>
                  <a:gd name="T24" fmla="*/ 239519 w 952500"/>
                  <a:gd name="T25" fmla="*/ 1575335 h 466725"/>
                  <a:gd name="T26" fmla="*/ 281788 w 952500"/>
                  <a:gd name="T27" fmla="*/ 1682743 h 466725"/>
                  <a:gd name="T28" fmla="*/ 324056 w 952500"/>
                  <a:gd name="T29" fmla="*/ 1754349 h 466725"/>
                  <a:gd name="T30" fmla="*/ 570620 w 952500"/>
                  <a:gd name="T31" fmla="*/ 1682743 h 466725"/>
                  <a:gd name="T32" fmla="*/ 619933 w 952500"/>
                  <a:gd name="T33" fmla="*/ 1575335 h 466725"/>
                  <a:gd name="T34" fmla="*/ 662201 w 952500"/>
                  <a:gd name="T35" fmla="*/ 1503728 h 466725"/>
                  <a:gd name="T36" fmla="*/ 683335 w 952500"/>
                  <a:gd name="T37" fmla="*/ 1396320 h 466725"/>
                  <a:gd name="T38" fmla="*/ 704469 w 952500"/>
                  <a:gd name="T39" fmla="*/ 1324713 h 4667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52500" h="466725">
                    <a:moveTo>
                      <a:pt x="0" y="0"/>
                    </a:moveTo>
                    <a:cubicBezTo>
                      <a:pt x="3175" y="19050"/>
                      <a:pt x="3418" y="38828"/>
                      <a:pt x="9525" y="57150"/>
                    </a:cubicBezTo>
                    <a:cubicBezTo>
                      <a:pt x="13145" y="68010"/>
                      <a:pt x="25286" y="74760"/>
                      <a:pt x="28575" y="85725"/>
                    </a:cubicBezTo>
                    <a:cubicBezTo>
                      <a:pt x="35026" y="107229"/>
                      <a:pt x="31649" y="130896"/>
                      <a:pt x="38100" y="152400"/>
                    </a:cubicBezTo>
                    <a:cubicBezTo>
                      <a:pt x="41389" y="163365"/>
                      <a:pt x="52501" y="170514"/>
                      <a:pt x="57150" y="180975"/>
                    </a:cubicBezTo>
                    <a:cubicBezTo>
                      <a:pt x="65305" y="199325"/>
                      <a:pt x="71330" y="218644"/>
                      <a:pt x="76200" y="238125"/>
                    </a:cubicBezTo>
                    <a:cubicBezTo>
                      <a:pt x="79375" y="250825"/>
                      <a:pt x="78463" y="265333"/>
                      <a:pt x="85725" y="276225"/>
                    </a:cubicBezTo>
                    <a:cubicBezTo>
                      <a:pt x="92075" y="285750"/>
                      <a:pt x="104775" y="288925"/>
                      <a:pt x="114300" y="295275"/>
                    </a:cubicBezTo>
                    <a:cubicBezTo>
                      <a:pt x="120650" y="304800"/>
                      <a:pt x="125255" y="315755"/>
                      <a:pt x="133350" y="323850"/>
                    </a:cubicBezTo>
                    <a:cubicBezTo>
                      <a:pt x="141445" y="331945"/>
                      <a:pt x="154774" y="333961"/>
                      <a:pt x="161925" y="342900"/>
                    </a:cubicBezTo>
                    <a:cubicBezTo>
                      <a:pt x="168197" y="350740"/>
                      <a:pt x="165178" y="363635"/>
                      <a:pt x="171450" y="371475"/>
                    </a:cubicBezTo>
                    <a:cubicBezTo>
                      <a:pt x="178601" y="380414"/>
                      <a:pt x="189564" y="385876"/>
                      <a:pt x="200025" y="390525"/>
                    </a:cubicBezTo>
                    <a:cubicBezTo>
                      <a:pt x="249571" y="412546"/>
                      <a:pt x="269610" y="411351"/>
                      <a:pt x="323850" y="419100"/>
                    </a:cubicBezTo>
                    <a:cubicBezTo>
                      <a:pt x="342900" y="428625"/>
                      <a:pt x="361340" y="439483"/>
                      <a:pt x="381000" y="447675"/>
                    </a:cubicBezTo>
                    <a:cubicBezTo>
                      <a:pt x="399536" y="455398"/>
                      <a:pt x="438150" y="466725"/>
                      <a:pt x="438150" y="466725"/>
                    </a:cubicBezTo>
                    <a:cubicBezTo>
                      <a:pt x="485035" y="464492"/>
                      <a:pt x="703548" y="455672"/>
                      <a:pt x="771525" y="447675"/>
                    </a:cubicBezTo>
                    <a:cubicBezTo>
                      <a:pt x="793243" y="445120"/>
                      <a:pt x="819867" y="426433"/>
                      <a:pt x="838200" y="419100"/>
                    </a:cubicBezTo>
                    <a:cubicBezTo>
                      <a:pt x="856844" y="411642"/>
                      <a:pt x="895350" y="400050"/>
                      <a:pt x="895350" y="400050"/>
                    </a:cubicBezTo>
                    <a:cubicBezTo>
                      <a:pt x="904875" y="390525"/>
                      <a:pt x="913577" y="380099"/>
                      <a:pt x="923925" y="371475"/>
                    </a:cubicBezTo>
                    <a:cubicBezTo>
                      <a:pt x="932719" y="364146"/>
                      <a:pt x="952500" y="352425"/>
                      <a:pt x="952500" y="352425"/>
                    </a:cubicBezTo>
                  </a:path>
                </a:pathLst>
              </a:custGeom>
              <a:noFill/>
              <a:ln w="28575" cap="flat" cmpd="sng" algn="ctr">
                <a:solidFill>
                  <a:schemeClr val="tx1"/>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CA"/>
              </a:p>
            </p:txBody>
          </p:sp>
        </p:grpSp>
        <p:grpSp>
          <p:nvGrpSpPr>
            <p:cNvPr id="5129" name="Group 14"/>
            <p:cNvGrpSpPr>
              <a:grpSpLocks/>
            </p:cNvGrpSpPr>
            <p:nvPr/>
          </p:nvGrpSpPr>
          <p:grpSpPr bwMode="auto">
            <a:xfrm>
              <a:off x="5711825" y="3140075"/>
              <a:ext cx="3432175" cy="2740025"/>
              <a:chOff x="5511800" y="3030340"/>
              <a:chExt cx="3431481" cy="2740024"/>
            </a:xfrm>
          </p:grpSpPr>
          <p:pic>
            <p:nvPicPr>
              <p:cNvPr id="5130" name="Content Placeholder 22" descr="DecisionMaking_blu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11800" y="3030340"/>
                <a:ext cx="3431481" cy="274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31" name="Rectangle 5"/>
              <p:cNvSpPr>
                <a:spLocks noChangeArrowheads="1"/>
              </p:cNvSpPr>
              <p:nvPr/>
            </p:nvSpPr>
            <p:spPr bwMode="auto">
              <a:xfrm>
                <a:off x="5629275" y="3876674"/>
                <a:ext cx="2228850" cy="80962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5132" name="Rectangle 13"/>
              <p:cNvSpPr>
                <a:spLocks noChangeArrowheads="1"/>
              </p:cNvSpPr>
              <p:nvPr/>
            </p:nvSpPr>
            <p:spPr bwMode="auto">
              <a:xfrm>
                <a:off x="6877050" y="3714750"/>
                <a:ext cx="571500" cy="4191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1591" y="3677869"/>
            <a:ext cx="153410" cy="1711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sz="1350"/>
          </a:p>
        </p:txBody>
      </p:sp>
      <p:sp>
        <p:nvSpPr>
          <p:cNvPr id="2" name="Title 1"/>
          <p:cNvSpPr>
            <a:spLocks noGrp="1"/>
          </p:cNvSpPr>
          <p:nvPr>
            <p:ph type="title"/>
          </p:nvPr>
        </p:nvSpPr>
        <p:spPr/>
        <p:txBody>
          <a:bodyPr>
            <a:normAutofit/>
          </a:bodyPr>
          <a:lstStyle/>
          <a:p>
            <a:r>
              <a:rPr lang="en-CA" dirty="0"/>
              <a:t>Reconnaissance de plan</a:t>
            </a:r>
          </a:p>
        </p:txBody>
      </p:sp>
      <p:sp>
        <p:nvSpPr>
          <p:cNvPr id="5" name="Slide Number Placeholder 4"/>
          <p:cNvSpPr>
            <a:spLocks noGrp="1"/>
          </p:cNvSpPr>
          <p:nvPr>
            <p:ph type="sldNum" sz="quarter" idx="4294967295"/>
          </p:nvPr>
        </p:nvSpPr>
        <p:spPr/>
        <p:txBody>
          <a:bodyPr/>
          <a:lstStyle/>
          <a:p>
            <a:fld id="{AF3C01FC-07E7-4D7A-8823-D4FC67D4A88A}" type="slidenum">
              <a:rPr lang="en-US" smtClean="0"/>
              <a:pPr/>
              <a:t>7</a:t>
            </a:fld>
            <a:endParaRPr lang="en-US" dirty="0"/>
          </a:p>
        </p:txBody>
      </p:sp>
      <p:sp>
        <p:nvSpPr>
          <p:cNvPr id="7" name="TextBox 6"/>
          <p:cNvSpPr txBox="1"/>
          <p:nvPr/>
        </p:nvSpPr>
        <p:spPr>
          <a:xfrm>
            <a:off x="1543050" y="5162895"/>
            <a:ext cx="1577676" cy="276999"/>
          </a:xfrm>
          <a:prstGeom prst="rect">
            <a:avLst/>
          </a:prstGeom>
          <a:noFill/>
        </p:spPr>
        <p:txBody>
          <a:bodyPr wrap="none" rtlCol="0">
            <a:spAutoFit/>
          </a:bodyPr>
          <a:lstStyle/>
          <a:p>
            <a:r>
              <a:rPr lang="en-CA" sz="1200" b="1" dirty="0">
                <a:solidFill>
                  <a:schemeClr val="accent3">
                    <a:lumMod val="50000"/>
                  </a:schemeClr>
                </a:solidFill>
              </a:rPr>
              <a:t>Agent B: Observed</a:t>
            </a:r>
          </a:p>
        </p:txBody>
      </p:sp>
      <p:sp>
        <p:nvSpPr>
          <p:cNvPr id="8" name="TextBox 7"/>
          <p:cNvSpPr txBox="1"/>
          <p:nvPr/>
        </p:nvSpPr>
        <p:spPr>
          <a:xfrm>
            <a:off x="5314950" y="5141883"/>
            <a:ext cx="1536703" cy="276999"/>
          </a:xfrm>
          <a:prstGeom prst="rect">
            <a:avLst/>
          </a:prstGeom>
          <a:noFill/>
        </p:spPr>
        <p:txBody>
          <a:bodyPr wrap="none" rtlCol="0">
            <a:spAutoFit/>
          </a:bodyPr>
          <a:lstStyle/>
          <a:p>
            <a:r>
              <a:rPr lang="en-CA" sz="1200" b="1" dirty="0">
                <a:solidFill>
                  <a:schemeClr val="accent3">
                    <a:lumMod val="50000"/>
                  </a:schemeClr>
                </a:solidFill>
              </a:rPr>
              <a:t>Agent A: Observer</a:t>
            </a:r>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628900"/>
            <a:ext cx="2150269" cy="215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a:off x="1508921" y="3997098"/>
            <a:ext cx="313792" cy="283579"/>
          </a:xfrm>
          <a:prstGeom prst="rightArrow">
            <a:avLst/>
          </a:prstGeom>
          <a:solidFill>
            <a:srgbClr val="A30000"/>
          </a:solidFill>
          <a:ln w="25400">
            <a:solidFill>
              <a:srgbClr val="55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sz="1350"/>
          </a:p>
        </p:txBody>
      </p:sp>
      <p:pic>
        <p:nvPicPr>
          <p:cNvPr id="116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802" y="4000892"/>
            <a:ext cx="25003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4104745" y="2471950"/>
            <a:ext cx="1605915" cy="1703070"/>
            <a:chOff x="4083947" y="2068642"/>
            <a:chExt cx="2141220" cy="2270760"/>
          </a:xfrm>
        </p:grpSpPr>
        <p:pic>
          <p:nvPicPr>
            <p:cNvPr id="116745"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3947" y="2068642"/>
              <a:ext cx="2141220" cy="227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5432" y="2278380"/>
              <a:ext cx="1150620" cy="115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p:nvPr/>
        </p:nvGrpSpPr>
        <p:grpSpPr>
          <a:xfrm>
            <a:off x="5562314" y="2471950"/>
            <a:ext cx="1788795" cy="1703070"/>
            <a:chOff x="5898989" y="2185353"/>
            <a:chExt cx="2385060" cy="2270760"/>
          </a:xfrm>
        </p:grpSpPr>
        <p:pic>
          <p:nvPicPr>
            <p:cNvPr id="116746" name="Picture 1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8989" y="2185353"/>
              <a:ext cx="2385060" cy="227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4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209" y="2383420"/>
              <a:ext cx="1150620" cy="115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17"/>
          <p:cNvGrpSpPr/>
          <p:nvPr/>
        </p:nvGrpSpPr>
        <p:grpSpPr>
          <a:xfrm>
            <a:off x="5643029" y="3713739"/>
            <a:ext cx="1965960" cy="1703070"/>
            <a:chOff x="6081954" y="3820087"/>
            <a:chExt cx="2621280" cy="2270760"/>
          </a:xfrm>
        </p:grpSpPr>
        <p:pic>
          <p:nvPicPr>
            <p:cNvPr id="116747" name="Picture 11"/>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954" y="3820087"/>
              <a:ext cx="2621280" cy="227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4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17152" y="4028968"/>
              <a:ext cx="1150620" cy="115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9067" y="3694890"/>
            <a:ext cx="4857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7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72222E-6 1.11111E-6 L 0.06545 1.11111E-6 " pathEditMode="relative" rAng="0" ptsTypes="AA">
                                      <p:cBhvr>
                                        <p:cTn id="6" dur="1000" fill="hold"/>
                                        <p:tgtEl>
                                          <p:spTgt spid="116739"/>
                                        </p:tgtEl>
                                        <p:attrNameLst>
                                          <p:attrName>ppt_x</p:attrName>
                                          <p:attrName>ppt_y</p:attrName>
                                        </p:attrNameLst>
                                      </p:cBhvr>
                                      <p:rCtr x="3264"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61591" y="3677869"/>
            <a:ext cx="153410" cy="1711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sz="1350"/>
          </a:p>
        </p:txBody>
      </p:sp>
      <p:sp>
        <p:nvSpPr>
          <p:cNvPr id="2" name="Title 1"/>
          <p:cNvSpPr>
            <a:spLocks noGrp="1"/>
          </p:cNvSpPr>
          <p:nvPr>
            <p:ph type="title"/>
          </p:nvPr>
        </p:nvSpPr>
        <p:spPr>
          <a:xfrm>
            <a:off x="229256" y="1028752"/>
            <a:ext cx="8690874" cy="462272"/>
          </a:xfrm>
        </p:spPr>
        <p:txBody>
          <a:bodyPr>
            <a:normAutofit fontScale="90000"/>
          </a:bodyPr>
          <a:lstStyle/>
          <a:p>
            <a:r>
              <a:rPr lang="en-CA" dirty="0"/>
              <a:t>Reconnaissance de plan</a:t>
            </a:r>
            <a:endParaRPr lang="fr-CA" dirty="0"/>
          </a:p>
        </p:txBody>
      </p:sp>
      <p:sp>
        <p:nvSpPr>
          <p:cNvPr id="5" name="Slide Number Placeholder 4"/>
          <p:cNvSpPr>
            <a:spLocks noGrp="1"/>
          </p:cNvSpPr>
          <p:nvPr>
            <p:ph type="sldNum" sz="quarter" idx="4294967295"/>
          </p:nvPr>
        </p:nvSpPr>
        <p:spPr/>
        <p:txBody>
          <a:bodyPr/>
          <a:lstStyle/>
          <a:p>
            <a:fld id="{AF3C01FC-07E7-4D7A-8823-D4FC67D4A88A}" type="slidenum">
              <a:rPr lang="en-US" smtClean="0"/>
              <a:pPr/>
              <a:t>8</a:t>
            </a:fld>
            <a:endParaRPr lang="en-US" dirty="0"/>
          </a:p>
        </p:txBody>
      </p:sp>
      <p:sp>
        <p:nvSpPr>
          <p:cNvPr id="7" name="TextBox 6"/>
          <p:cNvSpPr txBox="1"/>
          <p:nvPr/>
        </p:nvSpPr>
        <p:spPr>
          <a:xfrm>
            <a:off x="1543050" y="5162895"/>
            <a:ext cx="1640193" cy="276999"/>
          </a:xfrm>
          <a:prstGeom prst="rect">
            <a:avLst/>
          </a:prstGeom>
          <a:noFill/>
        </p:spPr>
        <p:txBody>
          <a:bodyPr wrap="none" rtlCol="0">
            <a:spAutoFit/>
          </a:bodyPr>
          <a:lstStyle/>
          <a:p>
            <a:r>
              <a:rPr lang="en-CA" sz="1200" b="1" dirty="0">
                <a:solidFill>
                  <a:schemeClr val="accent3">
                    <a:lumMod val="50000"/>
                  </a:schemeClr>
                </a:solidFill>
              </a:rPr>
              <a:t>Observed opponent</a:t>
            </a:r>
          </a:p>
        </p:txBody>
      </p:sp>
      <p:sp>
        <p:nvSpPr>
          <p:cNvPr id="8" name="TextBox 7"/>
          <p:cNvSpPr txBox="1"/>
          <p:nvPr/>
        </p:nvSpPr>
        <p:spPr>
          <a:xfrm>
            <a:off x="5314950" y="5141883"/>
            <a:ext cx="1846980" cy="276999"/>
          </a:xfrm>
          <a:prstGeom prst="rect">
            <a:avLst/>
          </a:prstGeom>
          <a:noFill/>
        </p:spPr>
        <p:txBody>
          <a:bodyPr wrap="none" rtlCol="0">
            <a:spAutoFit/>
          </a:bodyPr>
          <a:lstStyle/>
          <a:p>
            <a:r>
              <a:rPr lang="en-CA" sz="1200" b="1" dirty="0">
                <a:solidFill>
                  <a:schemeClr val="accent3">
                    <a:lumMod val="50000"/>
                  </a:schemeClr>
                </a:solidFill>
              </a:rPr>
              <a:t>Plan recognition agent</a:t>
            </a:r>
          </a:p>
        </p:txBody>
      </p:sp>
      <p:pic>
        <p:nvPicPr>
          <p:cNvPr id="116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628900"/>
            <a:ext cx="2150269" cy="215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476" y="3994927"/>
            <a:ext cx="250032"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ight Arrow 24"/>
          <p:cNvSpPr/>
          <p:nvPr/>
        </p:nvSpPr>
        <p:spPr>
          <a:xfrm>
            <a:off x="1951595" y="4002671"/>
            <a:ext cx="313792" cy="283579"/>
          </a:xfrm>
          <a:prstGeom prst="rightArrow">
            <a:avLst/>
          </a:prstGeom>
          <a:solidFill>
            <a:srgbClr val="A30000"/>
          </a:solidFill>
          <a:ln w="25400">
            <a:solidFill>
              <a:srgbClr val="55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sz="1350"/>
          </a:p>
        </p:txBody>
      </p:sp>
      <p:grpSp>
        <p:nvGrpSpPr>
          <p:cNvPr id="12" name="Group 11"/>
          <p:cNvGrpSpPr/>
          <p:nvPr/>
        </p:nvGrpSpPr>
        <p:grpSpPr>
          <a:xfrm>
            <a:off x="4104745" y="2471950"/>
            <a:ext cx="1605915" cy="1703070"/>
            <a:chOff x="3948993" y="2152933"/>
            <a:chExt cx="2141220" cy="2270760"/>
          </a:xfrm>
        </p:grpSpPr>
        <p:pic>
          <p:nvPicPr>
            <p:cNvPr id="116745" name="Picture 9"/>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8993" y="2152933"/>
              <a:ext cx="2141220" cy="227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362200"/>
              <a:ext cx="1150620" cy="115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5562314" y="2471950"/>
            <a:ext cx="1788795" cy="1703070"/>
            <a:chOff x="5892419" y="2152933"/>
            <a:chExt cx="2385060" cy="2270760"/>
          </a:xfrm>
        </p:grpSpPr>
        <p:pic>
          <p:nvPicPr>
            <p:cNvPr id="116746" name="Picture 1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2419" y="2152933"/>
              <a:ext cx="2385060" cy="227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639" y="2362200"/>
              <a:ext cx="1150620" cy="115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9067" y="3694890"/>
            <a:ext cx="4857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ight Arrow 19"/>
          <p:cNvSpPr/>
          <p:nvPr/>
        </p:nvSpPr>
        <p:spPr>
          <a:xfrm>
            <a:off x="1508921" y="3997098"/>
            <a:ext cx="313792" cy="283579"/>
          </a:xfrm>
          <a:prstGeom prst="rightArrow">
            <a:avLst/>
          </a:prstGeom>
          <a:solidFill>
            <a:srgbClr val="A30000"/>
          </a:solidFill>
          <a:ln w="25400">
            <a:solidFill>
              <a:srgbClr val="55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sz="1350"/>
          </a:p>
        </p:txBody>
      </p:sp>
    </p:spTree>
    <p:extLst>
      <p:ext uri="{BB962C8B-B14F-4D97-AF65-F5344CB8AC3E}">
        <p14:creationId xmlns:p14="http://schemas.microsoft.com/office/powerpoint/2010/main" val="406034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8.33333E-7 -4.44444E-6 L 0.05677 -4.44444E-6 " pathEditMode="relative" rAng="0" ptsTypes="AA">
                                      <p:cBhvr>
                                        <p:cTn id="6" dur="1000" fill="hold"/>
                                        <p:tgtEl>
                                          <p:spTgt spid="116739"/>
                                        </p:tgtEl>
                                        <p:attrNameLst>
                                          <p:attrName>ppt_x</p:attrName>
                                          <p:attrName>ppt_y</p:attrName>
                                        </p:attrNameLst>
                                      </p:cBhvr>
                                      <p:rCtr x="2830"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8644E42-E814-4C5D-ACB3-B359CF7361C9}" type="slidenum">
              <a:rPr lang="en-CA" altLang="en-US" smtClean="0">
                <a:solidFill>
                  <a:srgbClr val="990033"/>
                </a:solidFill>
              </a:rPr>
              <a:pPr eaLnBrk="1" hangingPunct="1"/>
              <a:t>9</a:t>
            </a:fld>
            <a:endParaRPr lang="en-CA" altLang="en-US">
              <a:solidFill>
                <a:srgbClr val="990033"/>
              </a:solidFill>
            </a:endParaRPr>
          </a:p>
        </p:txBody>
      </p:sp>
      <p:sp>
        <p:nvSpPr>
          <p:cNvPr id="6147" name="Rectangle 3"/>
          <p:cNvSpPr>
            <a:spLocks noGrp="1" noChangeArrowheads="1"/>
          </p:cNvSpPr>
          <p:nvPr>
            <p:ph type="body" idx="1"/>
          </p:nvPr>
        </p:nvSpPr>
        <p:spPr>
          <a:xfrm>
            <a:off x="395288" y="1412875"/>
            <a:ext cx="8415337" cy="3244850"/>
          </a:xfrm>
        </p:spPr>
        <p:txBody>
          <a:bodyPr/>
          <a:lstStyle/>
          <a:p>
            <a:pPr eaLnBrk="1" hangingPunct="1"/>
            <a:r>
              <a:rPr lang="fr-CA" altLang="en-US" sz="1800" dirty="0"/>
              <a:t>Jeux</a:t>
            </a:r>
          </a:p>
          <a:p>
            <a:pPr eaLnBrk="1" hangingPunct="1"/>
            <a:r>
              <a:rPr lang="fr-CA" altLang="en-US" sz="1800" dirty="0"/>
              <a:t>Sécurité</a:t>
            </a:r>
          </a:p>
          <a:p>
            <a:pPr eaLnBrk="1" hangingPunct="1"/>
            <a:r>
              <a:rPr lang="fr-CA" altLang="en-US" sz="1800" dirty="0"/>
              <a:t>Défense</a:t>
            </a:r>
          </a:p>
          <a:p>
            <a:pPr eaLnBrk="1" hangingPunct="1"/>
            <a:r>
              <a:rPr lang="fr-CA" altLang="en-US" sz="1800" dirty="0"/>
              <a:t>Interfaces humain-machines</a:t>
            </a:r>
          </a:p>
          <a:p>
            <a:pPr eaLnBrk="1" hangingPunct="1"/>
            <a:r>
              <a:rPr lang="fr-CA" altLang="en-US" sz="1800" dirty="0"/>
              <a:t>Domotique</a:t>
            </a:r>
          </a:p>
          <a:p>
            <a:pPr eaLnBrk="1" hangingPunct="1"/>
            <a:r>
              <a:rPr lang="fr-CA" altLang="en-US" sz="1800" dirty="0"/>
              <a:t>Compréhension du langage naturel</a:t>
            </a:r>
            <a:endParaRPr lang="fr-CA" altLang="en-US" sz="2000" dirty="0"/>
          </a:p>
        </p:txBody>
      </p:sp>
      <p:sp>
        <p:nvSpPr>
          <p:cNvPr id="8197" name="Rectangle 5"/>
          <p:cNvSpPr>
            <a:spLocks noGrp="1" noChangeArrowheads="1"/>
          </p:cNvSpPr>
          <p:nvPr>
            <p:ph type="title"/>
          </p:nvPr>
        </p:nvSpPr>
        <p:spPr>
          <a:xfrm>
            <a:off x="227013" y="342900"/>
            <a:ext cx="8683625" cy="749300"/>
          </a:xfrm>
        </p:spPr>
        <p:txBody>
          <a:bodyPr/>
          <a:lstStyle/>
          <a:p>
            <a:pPr eaLnBrk="1" hangingPunct="1">
              <a:defRPr/>
            </a:pPr>
            <a:r>
              <a:rPr lang="en-CA" dirty="0" err="1">
                <a:solidFill>
                  <a:schemeClr val="accent1">
                    <a:lumMod val="50000"/>
                  </a:schemeClr>
                </a:solidFill>
                <a:effectLst>
                  <a:outerShdw blurRad="38100" dist="38100" dir="2700000" algn="tl">
                    <a:srgbClr val="C0C0C0"/>
                  </a:outerShdw>
                </a:effectLst>
              </a:rPr>
              <a:t>Domaines</a:t>
            </a:r>
            <a:r>
              <a:rPr lang="en-CA" dirty="0">
                <a:solidFill>
                  <a:schemeClr val="accent1">
                    <a:lumMod val="50000"/>
                  </a:schemeClr>
                </a:solidFill>
                <a:effectLst>
                  <a:outerShdw blurRad="38100" dist="38100" dir="2700000" algn="tl">
                    <a:srgbClr val="C0C0C0"/>
                  </a:outerShdw>
                </a:effectLst>
              </a:rPr>
              <a:t> </a:t>
            </a:r>
            <a:r>
              <a:rPr lang="en-CA" dirty="0" err="1">
                <a:solidFill>
                  <a:schemeClr val="accent1">
                    <a:lumMod val="50000"/>
                  </a:schemeClr>
                </a:solidFill>
                <a:effectLst>
                  <a:outerShdw blurRad="38100" dist="38100" dir="2700000" algn="tl">
                    <a:srgbClr val="C0C0C0"/>
                  </a:outerShdw>
                </a:effectLst>
              </a:rPr>
              <a:t>d’application</a:t>
            </a:r>
            <a:endParaRPr lang="en-CA" sz="2800" dirty="0">
              <a:solidFill>
                <a:schemeClr val="accent1">
                  <a:lumMod val="50000"/>
                </a:schemeClr>
              </a:solidFill>
              <a:effectLst>
                <a:outerShdw blurRad="38100" dist="38100" dir="2700000" algn="tl">
                  <a:srgbClr val="C0C0C0"/>
                </a:outerShdw>
              </a:effectLst>
            </a:endParaRPr>
          </a:p>
        </p:txBody>
      </p:sp>
      <p:sp>
        <p:nvSpPr>
          <p:cNvPr id="7" name="Date Placeholder 3"/>
          <p:cNvSpPr>
            <a:spLocks noGrp="1"/>
          </p:cNvSpPr>
          <p:nvPr>
            <p:ph type="dt" sz="quarter" idx="10"/>
          </p:nvPr>
        </p:nvSpPr>
        <p:spPr/>
        <p:txBody>
          <a:bodyPr/>
          <a:lstStyle/>
          <a:p>
            <a:pPr>
              <a:defRPr/>
            </a:pPr>
            <a:r>
              <a:rPr lang="en-US" dirty="0"/>
              <a:t>Froduald Kabanza</a:t>
            </a:r>
          </a:p>
        </p:txBody>
      </p:sp>
      <p:sp>
        <p:nvSpPr>
          <p:cNvPr id="8" name="Footer Placeholder 4"/>
          <p:cNvSpPr>
            <a:spLocks noGrp="1"/>
          </p:cNvSpPr>
          <p:nvPr>
            <p:ph type="ftr" sz="quarter" idx="11"/>
          </p:nvPr>
        </p:nvSpPr>
        <p:spPr/>
        <p:txBody>
          <a:bodyPr/>
          <a:lstStyle/>
          <a:p>
            <a:pPr>
              <a:defRPr/>
            </a:pPr>
            <a:r>
              <a:rPr lang="en-US" dirty="0"/>
              <a:t>IFT608 / IFT702</a:t>
            </a:r>
          </a:p>
        </p:txBody>
      </p:sp>
    </p:spTree>
    <p:extLst>
      <p:ext uri="{BB962C8B-B14F-4D97-AF65-F5344CB8AC3E}">
        <p14:creationId xmlns:p14="http://schemas.microsoft.com/office/powerpoint/2010/main" val="1794775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3"/>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cmsc722">
  <a:themeElements>
    <a:clrScheme name="">
      <a:dk1>
        <a:srgbClr val="000000"/>
      </a:dk1>
      <a:lt1>
        <a:srgbClr val="FFFFFF"/>
      </a:lt1>
      <a:dk2>
        <a:srgbClr val="FFFF00"/>
      </a:dk2>
      <a:lt2>
        <a:srgbClr val="808080"/>
      </a:lt2>
      <a:accent1>
        <a:srgbClr val="3399FF"/>
      </a:accent1>
      <a:accent2>
        <a:srgbClr val="FF00FF"/>
      </a:accent2>
      <a:accent3>
        <a:srgbClr val="FFFFFF"/>
      </a:accent3>
      <a:accent4>
        <a:srgbClr val="000000"/>
      </a:accent4>
      <a:accent5>
        <a:srgbClr val="ADCAFF"/>
      </a:accent5>
      <a:accent6>
        <a:srgbClr val="E700E7"/>
      </a:accent6>
      <a:hlink>
        <a:srgbClr val="FF0000"/>
      </a:hlink>
      <a:folHlink>
        <a:srgbClr val="B2B2B2"/>
      </a:folHlink>
    </a:clrScheme>
    <a:fontScheme name="cmsc722">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msc72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msc72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msc72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msc72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msc72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msc72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msc72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rporate 2013-Engli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ence 2013">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25098"/>
          </a:schemeClr>
        </a:solidFill>
        <a:ln w="127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defTabSz="914400" rtl="0" eaLnBrk="1" fontAlgn="base" latinLnBrk="0" hangingPunct="1">
          <a:lnSpc>
            <a:spcPct val="100000"/>
          </a:lnSpc>
          <a:spcBef>
            <a:spcPct val="20000"/>
          </a:spcBef>
          <a:spcAft>
            <a:spcPct val="0"/>
          </a:spcAft>
          <a:buClrTx/>
          <a:buSzTx/>
          <a:buFontTx/>
          <a:buNone/>
          <a:tabLst/>
          <a:defRPr sz="1200" b="1" dirty="0" smtClean="0"/>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fr-CA" sz="1600" b="0" i="0" u="none" strike="noStrike" cap="none" normalizeH="0" baseline="0" smtClean="0">
            <a:ln>
              <a:noFill/>
            </a:ln>
            <a:solidFill>
              <a:schemeClr val="bg1"/>
            </a:solidFill>
            <a:effectLst/>
            <a:latin typeface="Arial" charset="0"/>
          </a:defRPr>
        </a:defPPr>
      </a:lstStyle>
    </a:lnDef>
    <a:txDef>
      <a:spPr>
        <a:noFill/>
      </a:spPr>
      <a:bodyPr wrap="square" rtlCol="0">
        <a:spAutoFit/>
      </a:bodyPr>
      <a:lstStyle>
        <a:defPPr>
          <a:defRPr dirty="0" err="1" smtClean="0">
            <a:solidFill>
              <a:schemeClr val="tx1"/>
            </a:solidFill>
          </a:defRPr>
        </a:defPPr>
      </a:lstStyle>
    </a:txDef>
  </a:objectDefaults>
  <a:extraClrSchemeLst>
    <a:extraClrScheme>
      <a:clrScheme name="Template FR - PPT RDDC 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FR - PPT RDDC 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FR - PPT RDDC 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FR - PPT RDDC 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FR - PPT RDDC 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FR - PPT RDDC 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FR - PPT RDDC 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FR - PPT RDDC 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FR - PPT RDDC 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FR - PPT RDDC 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FR - PPT RDDC 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FR - PPT RDDC 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ésentation corporative(EN) 16-10 EN - PPT Office 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ésentation corporative(EN) 16-10 EN - PPT Office 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ésentation corporative(EN) 16-10 EN - PPT Office 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ésentation corporative(EN) 16-10 EN - PPT Office 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ésentation corporative(EN) 16-10 EN - PPT Office 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ésentation corporative(EN) 16-10 EN - PPT Office 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ésentation corporative(EN) 16-10 EN - PPT Office 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ésentation corporative(EN) 16-10 EN - PPT Office 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ésentation corporative(EN) 16-10 EN - PPT Office 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ésentation corporative(EN) 16-10 EN - PPT Office 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ésentation corporative(EN) 16-10 EN - PPT Office 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ésentation corporative(EN) 16-10 EN - PPT Office 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ésentation corporative(EN) 16-10 EN - PPT Office 2003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99"/>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UdeS3">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UdeS3">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AIR-Slides-Design.pptx" id="{F6719E12-3BB6-4FBA-B77F-7F60A29E6E61}" vid="{60330782-4D9D-49B0-97DB-E21404899734}"/>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834EDA5B116A4BBED7B1FF9E6A11F9" ma:contentTypeVersion="14" ma:contentTypeDescription="Crée un document." ma:contentTypeScope="" ma:versionID="1bedc9a17685a9f1bf6ed63b788c56b5">
  <xsd:schema xmlns:xsd="http://www.w3.org/2001/XMLSchema" xmlns:xs="http://www.w3.org/2001/XMLSchema" xmlns:p="http://schemas.microsoft.com/office/2006/metadata/properties" xmlns:ns2="a52e7b51-f1ff-4309-a706-b6eb75fbbce0" xmlns:ns3="e1fec209-7cf4-479f-825c-1adcc9fe396d" targetNamespace="http://schemas.microsoft.com/office/2006/metadata/properties" ma:root="true" ma:fieldsID="190e884377abbaf5f1ab07fb777c269b" ns2:_="" ns3:_="">
    <xsd:import namespace="a52e7b51-f1ff-4309-a706-b6eb75fbbce0"/>
    <xsd:import namespace="e1fec209-7cf4-479f-825c-1adcc9fe39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DateTaken" minOccurs="0"/>
                <xsd:element ref="ns3:TaxCatchAll" minOccurs="0"/>
                <xsd:element ref="ns2:MediaServiceOCR" minOccurs="0"/>
                <xsd:element ref="ns2:MediaServiceGenerationTime" minOccurs="0"/>
                <xsd:element ref="ns2:MediaServiceEventHashCode"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2e7b51-f1ff-4309-a706-b6eb75fbbc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1fec209-7cf4-479f-825c-1adcc9fe396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4" nillable="true" ma:displayName="Taxonomy Catch All Column" ma:hidden="true" ma:list="{8d5d1917-7822-412a-8d1b-4f2b20d11d80}" ma:internalName="TaxCatchAll" ma:showField="CatchAllData" ma:web="e1fec209-7cf4-479f-825c-1adcc9fe3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52e7b51-f1ff-4309-a706-b6eb75fbbce0">
      <Terms xmlns="http://schemas.microsoft.com/office/infopath/2007/PartnerControls"/>
    </lcf76f155ced4ddcb4097134ff3c332f>
    <TaxCatchAll xmlns="e1fec209-7cf4-479f-825c-1adcc9fe396d" xsi:nil="true"/>
  </documentManagement>
</p:properties>
</file>

<file path=customXml/itemProps1.xml><?xml version="1.0" encoding="utf-8"?>
<ds:datastoreItem xmlns:ds="http://schemas.openxmlformats.org/officeDocument/2006/customXml" ds:itemID="{F4BA6230-B33E-4067-8E64-A6DDB929EEDA}"/>
</file>

<file path=customXml/itemProps2.xml><?xml version="1.0" encoding="utf-8"?>
<ds:datastoreItem xmlns:ds="http://schemas.openxmlformats.org/officeDocument/2006/customXml" ds:itemID="{0600161A-2F8B-4011-AD59-B0328403E1B0}">
  <ds:schemaRefs>
    <ds:schemaRef ds:uri="http://schemas.microsoft.com/sharepoint/v3/contenttype/forms"/>
  </ds:schemaRefs>
</ds:datastoreItem>
</file>

<file path=customXml/itemProps3.xml><?xml version="1.0" encoding="utf-8"?>
<ds:datastoreItem xmlns:ds="http://schemas.openxmlformats.org/officeDocument/2006/customXml" ds:itemID="{159C77A1-CF87-4F53-86AE-B4E8F39C863C}"/>
</file>

<file path=docProps/app.xml><?xml version="1.0" encoding="utf-8"?>
<Properties xmlns="http://schemas.openxmlformats.org/officeDocument/2006/extended-properties" xmlns:vt="http://schemas.openxmlformats.org/officeDocument/2006/docPropsVTypes">
  <Template>0janus:Users:nau:Naufiles:Education:722:slides:cmsc722.pot</Template>
  <TotalTime>10685</TotalTime>
  <Pages>32</Pages>
  <Words>5258</Words>
  <Application>Microsoft Office PowerPoint</Application>
  <PresentationFormat>Letter Paper (8.5x11 in)</PresentationFormat>
  <Paragraphs>715</Paragraphs>
  <Slides>43</Slides>
  <Notes>34</Notes>
  <HiddenSlides>0</HiddenSlides>
  <MMClips>2</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43</vt:i4>
      </vt:variant>
    </vt:vector>
  </HeadingPairs>
  <TitlesOfParts>
    <vt:vector size="56" baseType="lpstr">
      <vt:lpstr>Arial</vt:lpstr>
      <vt:lpstr>Calibri</vt:lpstr>
      <vt:lpstr>Cambria Math</vt:lpstr>
      <vt:lpstr>Monotype Sorts</vt:lpstr>
      <vt:lpstr>Raleway</vt:lpstr>
      <vt:lpstr>Raleway Light</vt:lpstr>
      <vt:lpstr>Times New Roman</vt:lpstr>
      <vt:lpstr>Wingdings</vt:lpstr>
      <vt:lpstr>cmsc722</vt:lpstr>
      <vt:lpstr>Corporate 2013-English</vt:lpstr>
      <vt:lpstr>UdeS3</vt:lpstr>
      <vt:lpstr>1_UdeS3</vt:lpstr>
      <vt:lpstr>Equation</vt:lpstr>
      <vt:lpstr>IFT608 / IFT 702 Planification en intelligence artificielle  Reconnaissance de plan et d’intention</vt:lpstr>
      <vt:lpstr>Plan de l’exposé</vt:lpstr>
      <vt:lpstr>Énoncé du problème</vt:lpstr>
      <vt:lpstr>Plan Recognition</vt:lpstr>
      <vt:lpstr>Rappel – Problème de planification</vt:lpstr>
      <vt:lpstr>Problème de reconnaissance de plans</vt:lpstr>
      <vt:lpstr>Reconnaissance de plan</vt:lpstr>
      <vt:lpstr>Reconnaissance de plan</vt:lpstr>
      <vt:lpstr>Domaines d’application</vt:lpstr>
      <vt:lpstr>Différentes dimensions</vt:lpstr>
      <vt:lpstr>Approches algorithmiques</vt:lpstr>
      <vt:lpstr>Main Different Approaches</vt:lpstr>
      <vt:lpstr>Approches à base de connaissances</vt:lpstr>
      <vt:lpstr>approches par Apprentissage automatique</vt:lpstr>
      <vt:lpstr>Références</vt:lpstr>
      <vt:lpstr>PowerPoint Presentation</vt:lpstr>
      <vt:lpstr>PowerPoint Presentation</vt:lpstr>
      <vt:lpstr>PowerPoint Presentation</vt:lpstr>
      <vt:lpstr>approches par inférence probabiliste</vt:lpstr>
      <vt:lpstr>Reconnaissance de plan par réseaux bayésiens dynamiques</vt:lpstr>
      <vt:lpstr>Reconnaissance de plan par réseaux bayésiens dynamiques</vt:lpstr>
      <vt:lpstr>Reconnaissance de plans par une logique Markovienne (Markov logic)</vt:lpstr>
      <vt:lpstr>Approche par inversion de la planification</vt:lpstr>
      <vt:lpstr>Approche en inversant la planification</vt:lpstr>
      <vt:lpstr>Approche en inversant la planification</vt:lpstr>
      <vt:lpstr>Approches plus récentes</vt:lpstr>
      <vt:lpstr>Approches plus récentes</vt:lpstr>
      <vt:lpstr>Approche par analyse grammaticale probabiliste</vt:lpstr>
      <vt:lpstr>Framing the Problem as  Plan-Library Based Plan Recognition</vt:lpstr>
      <vt:lpstr>Plan Library Representation</vt:lpstr>
      <vt:lpstr>Reconnaissance de plans par analyse (parsing) des grammaires</vt:lpstr>
      <vt:lpstr>StarCraft Example</vt:lpstr>
      <vt:lpstr>Plan Library Example</vt:lpstr>
      <vt:lpstr>HTN and Pomset CFG</vt:lpstr>
      <vt:lpstr>A Plan from the Plan Library</vt:lpstr>
      <vt:lpstr>Idée de l’algorithme YAPPR</vt:lpstr>
      <vt:lpstr>Derivation Forests as Plan Execution Hypotheses</vt:lpstr>
      <vt:lpstr>Derivation Forests as Plan Execution Hypotheses</vt:lpstr>
      <vt:lpstr>Model Counting Approach to Plan Recognition</vt:lpstr>
      <vt:lpstr>Experiments with StarCraft Game</vt:lpstr>
      <vt:lpstr>Reconnaissance de plan dans StarCraft</vt:lpstr>
      <vt:lpstr>Approches plus récentes</vt:lpstr>
      <vt:lpstr>Résumé</vt:lpstr>
    </vt:vector>
  </TitlesOfParts>
  <Company>Université de Sherbrooke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IFT 702 - Introduction</dc:title>
  <dc:creator>Froduald Kabanza</dc:creator>
  <cp:lastModifiedBy>Froduald Kabanza</cp:lastModifiedBy>
  <cp:revision>1359</cp:revision>
  <cp:lastPrinted>2019-02-14T14:09:44Z</cp:lastPrinted>
  <dcterms:created xsi:type="dcterms:W3CDTF">1998-07-21T13:11:18Z</dcterms:created>
  <dcterms:modified xsi:type="dcterms:W3CDTF">2023-03-08T22:45:32Z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0x0101004E834EDA5B116A4BBED7B1FF9E6A11F9</vt:lpwstr>
  </property>
</Properties>
</file>